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57" r:id="rId3"/>
    <p:sldId id="258" r:id="rId4"/>
    <p:sldId id="259" r:id="rId5"/>
    <p:sldId id="260" r:id="rId6"/>
    <p:sldId id="261" r:id="rId7"/>
    <p:sldId id="262" r:id="rId8"/>
    <p:sldId id="263" r:id="rId9"/>
    <p:sldId id="294"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3" r:id="rId29"/>
    <p:sldId id="284" r:id="rId30"/>
    <p:sldId id="285" r:id="rId31"/>
    <p:sldId id="286" r:id="rId32"/>
    <p:sldId id="287" r:id="rId33"/>
    <p:sldId id="288" r:id="rId34"/>
    <p:sldId id="289" r:id="rId35"/>
    <p:sldId id="290" r:id="rId36"/>
    <p:sldId id="292" r:id="rId37"/>
    <p:sldId id="291" r:id="rId38"/>
  </p:sldIdLst>
  <p:sldSz cx="9144000" cy="5143500" type="screen16x9"/>
  <p:notesSz cx="6858000" cy="9144000"/>
  <p:embeddedFontLst>
    <p:embeddedFont>
      <p:font typeface="Lato" panose="020F0502020204030203" pitchFamily="34" charset="0"/>
      <p:regular r:id="rId40"/>
      <p:bold r:id="rId41"/>
      <p:italic r:id="rId42"/>
      <p:boldItalic r:id="rId43"/>
    </p:embeddedFont>
    <p:embeddedFont>
      <p:font typeface="Raleway" pitchFamily="2" charset="0"/>
      <p:regular r:id="rId44"/>
      <p:bold r:id="rId45"/>
      <p:italic r:id="rId46"/>
      <p:boldItalic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43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5BF318-E910-4E56-9016-BD41F1E32075}">
  <a:tblStyle styleId="{145BF318-E910-4E56-9016-BD41F1E3207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882"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96507323ba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96507323ba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96507323ba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96507323ba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96507323ba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96507323ba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ea48a6ea4a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ea48a6ea4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96ec55c809_1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96ec55c809_1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96ec55c809_7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96ec55c809_7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96ec55c809_5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96ec55c809_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96ec55c809_5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96ec55c809_5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ea48a6ea4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ea48a6ea4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96ec55c809_5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96ec55c809_5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96ec55c809_1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96ec55c809_1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96ec55c809_5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96ec55c809_5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96ec55c809_5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96ec55c809_5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96ec55c809_5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96ec55c809_5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96ec55c809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96ec55c809_5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96ec55c809_5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96ec55c809_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972d113568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972d11356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972d11356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972d11356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96ec55c809_5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96ec55c809_5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963f9a0a3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963f9a0a3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ea48a6ea4a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ea48a6ea4a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ea48a4e4b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ea48a4e4b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96507323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96507323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96507323b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96507323b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96507323b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96507323b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96507323ba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96507323b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96507323b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96507323b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96ec55c809_1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96ec55c809_1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96ec55c809_1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96ec55c809_1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96ec55c809_1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96ec55c809_1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971a6ccdf1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971a6ccdf1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nightmare for every e-commerce site is to not make profit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96ec55c809_1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96ec55c809_1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94c47c30e5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94c47c30e5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94c47c30e5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94c47c30e5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96507323ba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96507323ba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96507323ba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96507323ba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3176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
        <p:cNvGrpSpPr/>
        <p:nvPr/>
      </p:nvGrpSpPr>
      <p:grpSpPr>
        <a:xfrm>
          <a:off x="0" y="0"/>
          <a:ext cx="0" cy="0"/>
          <a:chOff x="0" y="0"/>
          <a:chExt cx="0" cy="0"/>
        </a:xfrm>
      </p:grpSpPr>
      <p:pic>
        <p:nvPicPr>
          <p:cNvPr id="5" name="Picture 4" descr="A group of black and red shopping bags&#10;&#10;Description automatically generated">
            <a:extLst>
              <a:ext uri="{FF2B5EF4-FFF2-40B4-BE49-F238E27FC236}">
                <a16:creationId xmlns:a16="http://schemas.microsoft.com/office/drawing/2014/main" id="{AD3F602A-C239-B0A5-BAD9-70F95771EE8F}"/>
              </a:ext>
            </a:extLst>
          </p:cNvPr>
          <p:cNvPicPr>
            <a:picLocks noChangeAspect="1"/>
          </p:cNvPicPr>
          <p:nvPr/>
        </p:nvPicPr>
        <p:blipFill>
          <a:blip r:embed="rId3"/>
          <a:stretch>
            <a:fillRect/>
          </a:stretch>
        </p:blipFill>
        <p:spPr>
          <a:xfrm>
            <a:off x="0" y="0"/>
            <a:ext cx="9144000" cy="5143500"/>
          </a:xfrm>
          <a:prstGeom prst="rect">
            <a:avLst/>
          </a:prstGeom>
        </p:spPr>
      </p:pic>
      <p:sp>
        <p:nvSpPr>
          <p:cNvPr id="86" name="Google Shape;86;p13"/>
          <p:cNvSpPr txBox="1">
            <a:spLocks noGrp="1"/>
          </p:cNvSpPr>
          <p:nvPr>
            <p:ph type="title"/>
          </p:nvPr>
        </p:nvSpPr>
        <p:spPr>
          <a:xfrm>
            <a:off x="539502" y="472176"/>
            <a:ext cx="8545500" cy="3996000"/>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ctr" anchorCtr="0">
            <a:normAutofit/>
          </a:bodyPr>
          <a:lstStyle/>
          <a:p>
            <a:pPr marL="0" lvl="0" indent="457200" algn="l" rtl="0">
              <a:spcBef>
                <a:spcPts val="0"/>
              </a:spcBef>
              <a:spcAft>
                <a:spcPts val="0"/>
              </a:spcAft>
              <a:buNone/>
            </a:pPr>
            <a:endParaRPr u="sng" dirty="0"/>
          </a:p>
          <a:p>
            <a:pPr marL="0" lvl="0" indent="457200" algn="l" rtl="0">
              <a:spcBef>
                <a:spcPts val="0"/>
              </a:spcBef>
              <a:spcAft>
                <a:spcPts val="0"/>
              </a:spcAft>
              <a:buNone/>
            </a:pPr>
            <a:endParaRPr u="sng" dirty="0"/>
          </a:p>
          <a:p>
            <a:pPr marL="457200" lvl="0" indent="457200" algn="l" rtl="0">
              <a:spcBef>
                <a:spcPts val="0"/>
              </a:spcBef>
              <a:spcAft>
                <a:spcPts val="0"/>
              </a:spcAft>
              <a:buNone/>
            </a:pPr>
            <a:r>
              <a:rPr lang="en" sz="2677" dirty="0"/>
              <a:t>STERLING E-COMMERCE DASHBOARD</a:t>
            </a:r>
            <a:endParaRPr sz="2677" dirty="0"/>
          </a:p>
          <a:p>
            <a:pPr marL="3200400" lvl="0" indent="0" algn="l" rtl="0">
              <a:spcBef>
                <a:spcPts val="0"/>
              </a:spcBef>
              <a:spcAft>
                <a:spcPts val="0"/>
              </a:spcAft>
              <a:buNone/>
            </a:pPr>
            <a:r>
              <a:rPr lang="en" sz="2677" dirty="0"/>
              <a:t>REPORT</a:t>
            </a:r>
            <a:endParaRPr sz="2722" dirty="0"/>
          </a:p>
          <a:p>
            <a:pPr marL="0" lvl="0" indent="0" algn="ctr" rtl="0">
              <a:spcBef>
                <a:spcPts val="0"/>
              </a:spcBef>
              <a:spcAft>
                <a:spcPts val="0"/>
              </a:spcAft>
              <a:buNone/>
            </a:pPr>
            <a:endParaRPr sz="4200" dirty="0"/>
          </a:p>
        </p:txBody>
      </p:sp>
      <p:sp>
        <p:nvSpPr>
          <p:cNvPr id="87" name="Google Shape;87;p13"/>
          <p:cNvSpPr txBox="1"/>
          <p:nvPr/>
        </p:nvSpPr>
        <p:spPr>
          <a:xfrm>
            <a:off x="637050" y="3583300"/>
            <a:ext cx="3633900" cy="9540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chemeClr val="lt1"/>
                </a:solidFill>
                <a:latin typeface="Raleway"/>
                <a:ea typeface="Raleway"/>
                <a:cs typeface="Raleway"/>
                <a:sym typeface="Raleway"/>
              </a:rPr>
              <a:t>November 7, 2023</a:t>
            </a:r>
          </a:p>
          <a:p>
            <a:pPr marL="0" lvl="0" indent="0" algn="l" rtl="0">
              <a:spcBef>
                <a:spcPts val="0"/>
              </a:spcBef>
              <a:spcAft>
                <a:spcPts val="0"/>
              </a:spcAft>
              <a:buNone/>
            </a:pPr>
            <a:r>
              <a:rPr lang="en" sz="2400" dirty="0">
                <a:solidFill>
                  <a:schemeClr val="lt1"/>
                </a:solidFill>
                <a:latin typeface="Raleway"/>
                <a:sym typeface="Raleway"/>
              </a:rPr>
              <a:t>Group 1</a:t>
            </a:r>
            <a:endParaRPr sz="2400" dirty="0">
              <a:solidFill>
                <a:schemeClr val="lt1"/>
              </a:solidFill>
            </a:endParaRPr>
          </a:p>
        </p:txBody>
      </p:sp>
      <p:pic>
        <p:nvPicPr>
          <p:cNvPr id="88" name="Google Shape;88;p13"/>
          <p:cNvPicPr preferRelativeResize="0"/>
          <p:nvPr/>
        </p:nvPicPr>
        <p:blipFill>
          <a:blip r:embed="rId4">
            <a:alphaModFix/>
          </a:blip>
          <a:stretch>
            <a:fillRect/>
          </a:stretch>
        </p:blipFill>
        <p:spPr>
          <a:xfrm>
            <a:off x="782013" y="2322331"/>
            <a:ext cx="708525" cy="407200"/>
          </a:xfrm>
          <a:prstGeom prst="rect">
            <a:avLst/>
          </a:prstGeom>
          <a:noFill/>
          <a:ln>
            <a:noFill/>
          </a:ln>
        </p:spPr>
      </p:pic>
      <p:sp>
        <p:nvSpPr>
          <p:cNvPr id="90" name="Google Shape;90;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u="sng"/>
              <a:t>1</a:t>
            </a:fld>
            <a:endParaRPr b="1" u="sng"/>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1"/>
          <p:cNvSpPr txBox="1">
            <a:spLocks noGrp="1"/>
          </p:cNvSpPr>
          <p:nvPr>
            <p:ph type="title"/>
          </p:nvPr>
        </p:nvSpPr>
        <p:spPr>
          <a:xfrm>
            <a:off x="-301083" y="548321"/>
            <a:ext cx="9913434" cy="7355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600" dirty="0">
                <a:solidFill>
                  <a:schemeClr val="accent3"/>
                </a:solidFill>
                <a:latin typeface="Lato"/>
                <a:ea typeface="Lato"/>
                <a:cs typeface="Lato"/>
                <a:sym typeface="Lato"/>
              </a:rPr>
              <a:t>      </a:t>
            </a:r>
            <a:r>
              <a:rPr lang="en" sz="4000" dirty="0">
                <a:solidFill>
                  <a:schemeClr val="accent3"/>
                </a:solidFill>
                <a:latin typeface="Raleway" pitchFamily="2" charset="0"/>
                <a:ea typeface="Lato"/>
                <a:cs typeface="Lato"/>
                <a:sym typeface="Lato"/>
              </a:rPr>
              <a:t>2. Data Cleaning and Preprocessing:</a:t>
            </a:r>
            <a:endParaRPr sz="4000" dirty="0">
              <a:solidFill>
                <a:schemeClr val="accent3"/>
              </a:solidFill>
              <a:latin typeface="Raleway" pitchFamily="2" charset="0"/>
            </a:endParaRPr>
          </a:p>
        </p:txBody>
      </p:sp>
      <p:sp>
        <p:nvSpPr>
          <p:cNvPr id="153" name="Google Shape;153;p21"/>
          <p:cNvSpPr txBox="1">
            <a:spLocks noGrp="1"/>
          </p:cNvSpPr>
          <p:nvPr>
            <p:ph type="body" idx="1"/>
          </p:nvPr>
        </p:nvSpPr>
        <p:spPr>
          <a:xfrm>
            <a:off x="277586" y="1630495"/>
            <a:ext cx="8401050" cy="3119355"/>
          </a:xfrm>
          <a:prstGeom prst="rect">
            <a:avLst/>
          </a:prstGeom>
        </p:spPr>
        <p:txBody>
          <a:bodyPr spcFirstLastPara="1" wrap="square" lIns="91425" tIns="91425" rIns="91425" bIns="91425" anchor="t" anchorCtr="0">
            <a:normAutofit/>
          </a:bodyPr>
          <a:lstStyle/>
          <a:p>
            <a:pPr marL="0" lvl="0" indent="0" algn="just" rtl="0">
              <a:lnSpc>
                <a:spcPct val="100000"/>
              </a:lnSpc>
              <a:spcBef>
                <a:spcPts val="0"/>
              </a:spcBef>
              <a:spcAft>
                <a:spcPts val="0"/>
              </a:spcAft>
              <a:buNone/>
            </a:pPr>
            <a:r>
              <a:rPr lang="en" sz="2140" dirty="0">
                <a:solidFill>
                  <a:schemeClr val="accent3"/>
                </a:solidFill>
                <a:latin typeface="Raleway" pitchFamily="2" charset="0"/>
              </a:rPr>
              <a:t>The following steps were taken to prepare the data for analysis :</a:t>
            </a:r>
            <a:endParaRPr sz="2140" dirty="0">
              <a:solidFill>
                <a:schemeClr val="accent3"/>
              </a:solidFill>
              <a:latin typeface="Raleway" pitchFamily="2" charset="0"/>
            </a:endParaRPr>
          </a:p>
          <a:p>
            <a:pPr marL="0" lvl="0" indent="0" algn="just" rtl="0">
              <a:lnSpc>
                <a:spcPct val="100000"/>
              </a:lnSpc>
              <a:spcBef>
                <a:spcPts val="0"/>
              </a:spcBef>
              <a:spcAft>
                <a:spcPts val="0"/>
              </a:spcAft>
              <a:buNone/>
            </a:pPr>
            <a:endParaRPr sz="2140" dirty="0">
              <a:solidFill>
                <a:schemeClr val="accent3"/>
              </a:solidFill>
              <a:latin typeface="Raleway" pitchFamily="2" charset="0"/>
            </a:endParaRPr>
          </a:p>
          <a:p>
            <a:pPr marL="37700" indent="0" algn="just">
              <a:lnSpc>
                <a:spcPct val="100000"/>
              </a:lnSpc>
              <a:buClr>
                <a:schemeClr val="accent3"/>
              </a:buClr>
              <a:buSzPts val="3006"/>
              <a:buNone/>
            </a:pPr>
            <a:r>
              <a:rPr lang="en" sz="2140" dirty="0">
                <a:solidFill>
                  <a:schemeClr val="accent3"/>
                </a:solidFill>
                <a:latin typeface="Raleway" pitchFamily="2" charset="0"/>
              </a:rPr>
              <a:t>- Modified the date fields.</a:t>
            </a:r>
            <a:endParaRPr sz="2140" dirty="0">
              <a:solidFill>
                <a:schemeClr val="accent3"/>
              </a:solidFill>
              <a:latin typeface="Raleway" pitchFamily="2" charset="0"/>
            </a:endParaRPr>
          </a:p>
          <a:p>
            <a:pPr marL="457200" lvl="0" indent="0" algn="just" rtl="0">
              <a:lnSpc>
                <a:spcPct val="100000"/>
              </a:lnSpc>
              <a:spcBef>
                <a:spcPts val="0"/>
              </a:spcBef>
              <a:spcAft>
                <a:spcPts val="0"/>
              </a:spcAft>
              <a:buNone/>
            </a:pPr>
            <a:endParaRPr sz="2140" dirty="0">
              <a:solidFill>
                <a:schemeClr val="accent3"/>
              </a:solidFill>
              <a:latin typeface="Raleway" pitchFamily="2" charset="0"/>
            </a:endParaRPr>
          </a:p>
          <a:p>
            <a:pPr marL="37700" indent="0" algn="just">
              <a:lnSpc>
                <a:spcPct val="100000"/>
              </a:lnSpc>
              <a:buClr>
                <a:schemeClr val="accent3"/>
              </a:buClr>
              <a:buSzPts val="3006"/>
              <a:buNone/>
            </a:pPr>
            <a:r>
              <a:rPr lang="es-ES" sz="2140" dirty="0">
                <a:solidFill>
                  <a:schemeClr val="accent3"/>
                </a:solidFill>
                <a:latin typeface="Raleway" pitchFamily="2" charset="0"/>
              </a:rPr>
              <a:t>- C</a:t>
            </a:r>
            <a:r>
              <a:rPr lang="en" sz="2140" dirty="0">
                <a:solidFill>
                  <a:schemeClr val="accent3"/>
                </a:solidFill>
                <a:latin typeface="Raleway" pitchFamily="2" charset="0"/>
              </a:rPr>
              <a:t>onverted the abbreviated states’ names to full names.</a:t>
            </a:r>
            <a:endParaRPr sz="2140" dirty="0">
              <a:solidFill>
                <a:schemeClr val="accent3"/>
              </a:solidFill>
              <a:latin typeface="Raleway" pitchFamily="2" charset="0"/>
            </a:endParaRPr>
          </a:p>
          <a:p>
            <a:pPr marL="0" lvl="0" indent="0" algn="l" rtl="0">
              <a:spcBef>
                <a:spcPts val="0"/>
              </a:spcBef>
              <a:spcAft>
                <a:spcPts val="1200"/>
              </a:spcAft>
              <a:buNone/>
            </a:pPr>
            <a:endParaRPr sz="2140" dirty="0">
              <a:solidFill>
                <a:schemeClr val="accent3"/>
              </a:solidFill>
              <a:latin typeface="Raleway" pitchFamily="2" charset="0"/>
            </a:endParaRPr>
          </a:p>
        </p:txBody>
      </p:sp>
      <p:pic>
        <p:nvPicPr>
          <p:cNvPr id="154" name="Google Shape;154;p21"/>
          <p:cNvPicPr preferRelativeResize="0"/>
          <p:nvPr/>
        </p:nvPicPr>
        <p:blipFill>
          <a:blip r:embed="rId3">
            <a:alphaModFix/>
          </a:blip>
          <a:stretch>
            <a:fillRect/>
          </a:stretch>
        </p:blipFill>
        <p:spPr>
          <a:xfrm>
            <a:off x="8474975" y="-16328"/>
            <a:ext cx="669025" cy="564650"/>
          </a:xfrm>
          <a:prstGeom prst="rect">
            <a:avLst/>
          </a:prstGeom>
          <a:noFill/>
          <a:ln>
            <a:noFill/>
          </a:ln>
        </p:spPr>
      </p:pic>
      <p:sp>
        <p:nvSpPr>
          <p:cNvPr id="155" name="Google Shape;155;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10</a:t>
            </a:fld>
            <a:endParaRPr sz="2100" u="sng">
              <a:solidFill>
                <a:schemeClr val="accent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2"/>
          <p:cNvSpPr txBox="1">
            <a:spLocks noGrp="1"/>
          </p:cNvSpPr>
          <p:nvPr>
            <p:ph type="title"/>
          </p:nvPr>
        </p:nvSpPr>
        <p:spPr>
          <a:xfrm>
            <a:off x="724828" y="1019076"/>
            <a:ext cx="8274205" cy="893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990"/>
              <a:buNone/>
            </a:pPr>
            <a:r>
              <a:rPr lang="en" sz="4000" dirty="0">
                <a:solidFill>
                  <a:schemeClr val="accent3"/>
                </a:solidFill>
                <a:latin typeface="Raleway" pitchFamily="2" charset="0"/>
                <a:ea typeface="Lato"/>
                <a:cs typeface="Lato"/>
                <a:sym typeface="Lato"/>
              </a:rPr>
              <a:t>3. Data Gathering:</a:t>
            </a:r>
            <a:endParaRPr sz="4000" dirty="0">
              <a:solidFill>
                <a:schemeClr val="accent3"/>
              </a:solidFill>
              <a:latin typeface="Raleway" pitchFamily="2" charset="0"/>
            </a:endParaRPr>
          </a:p>
        </p:txBody>
      </p:sp>
      <p:sp>
        <p:nvSpPr>
          <p:cNvPr id="161" name="Google Shape;161;p22"/>
          <p:cNvSpPr txBox="1">
            <a:spLocks noGrp="1"/>
          </p:cNvSpPr>
          <p:nvPr>
            <p:ph type="body" idx="1"/>
          </p:nvPr>
        </p:nvSpPr>
        <p:spPr>
          <a:xfrm>
            <a:off x="315555" y="1555938"/>
            <a:ext cx="7927521" cy="2256361"/>
          </a:xfrm>
          <a:prstGeom prst="rect">
            <a:avLst/>
          </a:prstGeom>
        </p:spPr>
        <p:txBody>
          <a:bodyPr spcFirstLastPara="1" wrap="square" lIns="91425" tIns="91425" rIns="91425" bIns="91425" anchor="t" anchorCtr="0">
            <a:noAutofit/>
          </a:bodyPr>
          <a:lstStyle/>
          <a:p>
            <a:pPr marL="457200" lvl="0" indent="0" algn="just" rtl="0">
              <a:spcBef>
                <a:spcPts val="0"/>
              </a:spcBef>
              <a:spcAft>
                <a:spcPts val="1200"/>
              </a:spcAft>
              <a:buNone/>
            </a:pPr>
            <a:endParaRPr lang="en" sz="3000" dirty="0">
              <a:solidFill>
                <a:schemeClr val="accent3"/>
              </a:solidFill>
            </a:endParaRPr>
          </a:p>
          <a:p>
            <a:pPr marL="457200" lvl="0" indent="0" algn="just" rtl="0">
              <a:spcBef>
                <a:spcPts val="0"/>
              </a:spcBef>
              <a:spcAft>
                <a:spcPts val="1200"/>
              </a:spcAft>
              <a:buNone/>
            </a:pPr>
            <a:r>
              <a:rPr lang="en" sz="2140" dirty="0">
                <a:solidFill>
                  <a:schemeClr val="accent3"/>
                </a:solidFill>
                <a:latin typeface="Raleway" pitchFamily="2" charset="0"/>
              </a:rPr>
              <a:t>Primary data was provided by Sterling E-Commerce for this analysis.</a:t>
            </a:r>
            <a:endParaRPr sz="2140" dirty="0">
              <a:latin typeface="Raleway" pitchFamily="2" charset="0"/>
            </a:endParaRPr>
          </a:p>
        </p:txBody>
      </p:sp>
      <p:pic>
        <p:nvPicPr>
          <p:cNvPr id="162" name="Google Shape;162;p22"/>
          <p:cNvPicPr preferRelativeResize="0"/>
          <p:nvPr/>
        </p:nvPicPr>
        <p:blipFill>
          <a:blip r:embed="rId3">
            <a:alphaModFix/>
          </a:blip>
          <a:stretch>
            <a:fillRect/>
          </a:stretch>
        </p:blipFill>
        <p:spPr>
          <a:xfrm>
            <a:off x="8474975" y="0"/>
            <a:ext cx="669025" cy="564650"/>
          </a:xfrm>
          <a:prstGeom prst="rect">
            <a:avLst/>
          </a:prstGeom>
          <a:noFill/>
          <a:ln>
            <a:noFill/>
          </a:ln>
        </p:spPr>
      </p:pic>
      <p:sp>
        <p:nvSpPr>
          <p:cNvPr id="163" name="Google Shape;163;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11</a:t>
            </a:fld>
            <a:endParaRPr u="sng">
              <a:solidFill>
                <a:schemeClr val="accent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727650" y="1047334"/>
            <a:ext cx="7688700" cy="760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4000" dirty="0">
                <a:solidFill>
                  <a:schemeClr val="accent3"/>
                </a:solidFill>
                <a:latin typeface="Raleway" pitchFamily="2" charset="0"/>
                <a:ea typeface="Lato"/>
                <a:cs typeface="Lato"/>
                <a:sym typeface="Lato"/>
              </a:rPr>
              <a:t>4. Data Exploration </a:t>
            </a:r>
            <a:endParaRPr sz="4000" dirty="0">
              <a:solidFill>
                <a:schemeClr val="accent3"/>
              </a:solidFill>
              <a:latin typeface="Raleway" pitchFamily="2" charset="0"/>
            </a:endParaRPr>
          </a:p>
        </p:txBody>
      </p:sp>
      <p:sp>
        <p:nvSpPr>
          <p:cNvPr id="169" name="Google Shape;169;p23"/>
          <p:cNvSpPr txBox="1">
            <a:spLocks noGrp="1"/>
          </p:cNvSpPr>
          <p:nvPr>
            <p:ph type="body" idx="1"/>
          </p:nvPr>
        </p:nvSpPr>
        <p:spPr>
          <a:xfrm>
            <a:off x="727650" y="2195123"/>
            <a:ext cx="7688700" cy="2741413"/>
          </a:xfrm>
          <a:prstGeom prst="rect">
            <a:avLst/>
          </a:prstGeom>
        </p:spPr>
        <p:txBody>
          <a:bodyPr spcFirstLastPara="1" wrap="square" lIns="91425" tIns="91425" rIns="91425" bIns="91425" anchor="t" anchorCtr="0">
            <a:noAutofit/>
          </a:bodyPr>
          <a:lstStyle/>
          <a:p>
            <a:pPr marL="0" lvl="0" indent="0" algn="just" rtl="0">
              <a:lnSpc>
                <a:spcPct val="105000"/>
              </a:lnSpc>
              <a:spcBef>
                <a:spcPts val="0"/>
              </a:spcBef>
              <a:spcAft>
                <a:spcPts val="1200"/>
              </a:spcAft>
              <a:buSzPts val="605"/>
              <a:buNone/>
            </a:pPr>
            <a:r>
              <a:rPr lang="en" sz="2140" dirty="0">
                <a:solidFill>
                  <a:schemeClr val="accent3"/>
                </a:solidFill>
              </a:rPr>
              <a:t>The dataset was examined to;</a:t>
            </a:r>
          </a:p>
          <a:p>
            <a:pPr marL="0" lvl="0" indent="0" algn="just" rtl="0">
              <a:lnSpc>
                <a:spcPct val="105000"/>
              </a:lnSpc>
              <a:spcBef>
                <a:spcPts val="0"/>
              </a:spcBef>
              <a:spcAft>
                <a:spcPts val="1200"/>
              </a:spcAft>
              <a:buSzPts val="605"/>
              <a:buNone/>
            </a:pPr>
            <a:r>
              <a:rPr lang="en" sz="2140" dirty="0">
                <a:solidFill>
                  <a:schemeClr val="accent3"/>
                </a:solidFill>
              </a:rPr>
              <a:t>- Discover relationships,</a:t>
            </a:r>
          </a:p>
          <a:p>
            <a:pPr marL="0" lvl="0" indent="0" algn="just" rtl="0">
              <a:lnSpc>
                <a:spcPct val="105000"/>
              </a:lnSpc>
              <a:spcBef>
                <a:spcPts val="0"/>
              </a:spcBef>
              <a:spcAft>
                <a:spcPts val="1200"/>
              </a:spcAft>
              <a:buSzPts val="605"/>
              <a:buNone/>
            </a:pPr>
            <a:r>
              <a:rPr lang="es-ES" sz="2140" dirty="0">
                <a:solidFill>
                  <a:schemeClr val="accent3"/>
                </a:solidFill>
              </a:rPr>
              <a:t>- U</a:t>
            </a:r>
            <a:r>
              <a:rPr lang="en" sz="2140" dirty="0">
                <a:solidFill>
                  <a:schemeClr val="accent3"/>
                </a:solidFill>
              </a:rPr>
              <a:t>ncover trends and patterns.</a:t>
            </a:r>
            <a:endParaRPr sz="2140" dirty="0">
              <a:solidFill>
                <a:schemeClr val="accent3"/>
              </a:solidFill>
            </a:endParaRPr>
          </a:p>
        </p:txBody>
      </p:sp>
      <p:pic>
        <p:nvPicPr>
          <p:cNvPr id="170" name="Google Shape;170;p23"/>
          <p:cNvPicPr preferRelativeResize="0"/>
          <p:nvPr/>
        </p:nvPicPr>
        <p:blipFill>
          <a:blip r:embed="rId3">
            <a:alphaModFix/>
          </a:blip>
          <a:stretch>
            <a:fillRect/>
          </a:stretch>
        </p:blipFill>
        <p:spPr>
          <a:xfrm>
            <a:off x="8474975" y="0"/>
            <a:ext cx="669025" cy="564650"/>
          </a:xfrm>
          <a:prstGeom prst="rect">
            <a:avLst/>
          </a:prstGeom>
          <a:noFill/>
          <a:ln>
            <a:noFill/>
          </a:ln>
        </p:spPr>
      </p:pic>
      <p:sp>
        <p:nvSpPr>
          <p:cNvPr id="171" name="Google Shape;171;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12</a:t>
            </a:fld>
            <a:endParaRPr u="sng">
              <a:solidFill>
                <a:schemeClr val="accent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77" name="Google Shape;177;p2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8" name="Google Shape;178;p24"/>
          <p:cNvPicPr preferRelativeResize="0"/>
          <p:nvPr/>
        </p:nvPicPr>
        <p:blipFill>
          <a:blip r:embed="rId3">
            <a:alphaModFix/>
          </a:blip>
          <a:stretch>
            <a:fillRect/>
          </a:stretch>
        </p:blipFill>
        <p:spPr>
          <a:xfrm>
            <a:off x="0" y="66769"/>
            <a:ext cx="9143999" cy="5009962"/>
          </a:xfrm>
          <a:prstGeom prst="rect">
            <a:avLst/>
          </a:prstGeom>
          <a:noFill/>
          <a:ln>
            <a:noFill/>
          </a:ln>
        </p:spPr>
      </p:pic>
      <p:pic>
        <p:nvPicPr>
          <p:cNvPr id="179" name="Google Shape;179;p24"/>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180" name="Google Shape;180;p24"/>
          <p:cNvPicPr preferRelativeResize="0"/>
          <p:nvPr/>
        </p:nvPicPr>
        <p:blipFill>
          <a:blip r:embed="rId5">
            <a:alphaModFix/>
          </a:blip>
          <a:stretch>
            <a:fillRect/>
          </a:stretch>
        </p:blipFill>
        <p:spPr>
          <a:xfrm>
            <a:off x="8474975" y="0"/>
            <a:ext cx="669025" cy="564650"/>
          </a:xfrm>
          <a:prstGeom prst="rect">
            <a:avLst/>
          </a:prstGeom>
          <a:noFill/>
          <a:ln>
            <a:noFill/>
          </a:ln>
        </p:spPr>
      </p:pic>
      <p:sp>
        <p:nvSpPr>
          <p:cNvPr id="181" name="Google Shape;181;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13</a:t>
            </a:fld>
            <a:endParaRPr u="sng">
              <a:solidFill>
                <a:schemeClr val="accent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87" name="Google Shape;187;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89" name="Google Shape;189;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14</a:t>
            </a:fld>
            <a:endParaRPr u="sng">
              <a:solidFill>
                <a:schemeClr val="accent3"/>
              </a:solidFill>
            </a:endParaRPr>
          </a:p>
        </p:txBody>
      </p:sp>
      <p:sp>
        <p:nvSpPr>
          <p:cNvPr id="2" name="AutoShape 2">
            <a:extLst>
              <a:ext uri="{FF2B5EF4-FFF2-40B4-BE49-F238E27FC236}">
                <a16:creationId xmlns:a16="http://schemas.microsoft.com/office/drawing/2014/main" id="{163B2BE9-2E9D-B092-02AC-C61839C8611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G"/>
          </a:p>
        </p:txBody>
      </p:sp>
      <p:sp>
        <p:nvSpPr>
          <p:cNvPr id="3" name="AutoShape 4">
            <a:extLst>
              <a:ext uri="{FF2B5EF4-FFF2-40B4-BE49-F238E27FC236}">
                <a16:creationId xmlns:a16="http://schemas.microsoft.com/office/drawing/2014/main" id="{F5A934B5-0691-CF15-F9CF-32226B19ECAC}"/>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G"/>
          </a:p>
        </p:txBody>
      </p:sp>
      <p:sp>
        <p:nvSpPr>
          <p:cNvPr id="4" name="AutoShape 6">
            <a:extLst>
              <a:ext uri="{FF2B5EF4-FFF2-40B4-BE49-F238E27FC236}">
                <a16:creationId xmlns:a16="http://schemas.microsoft.com/office/drawing/2014/main" id="{CB1F4F00-E685-83E4-A59B-94ED489200F2}"/>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G"/>
          </a:p>
        </p:txBody>
      </p:sp>
      <p:pic>
        <p:nvPicPr>
          <p:cNvPr id="6" name="Picture 5">
            <a:extLst>
              <a:ext uri="{FF2B5EF4-FFF2-40B4-BE49-F238E27FC236}">
                <a16:creationId xmlns:a16="http://schemas.microsoft.com/office/drawing/2014/main" id="{C734D7B1-06AF-A1D4-6D8A-B536628F8342}"/>
              </a:ext>
            </a:extLst>
          </p:cNvPr>
          <p:cNvPicPr>
            <a:picLocks noChangeAspect="1"/>
          </p:cNvPicPr>
          <p:nvPr/>
        </p:nvPicPr>
        <p:blipFill>
          <a:blip r:embed="rId3"/>
          <a:stretch>
            <a:fillRect/>
          </a:stretch>
        </p:blipFill>
        <p:spPr>
          <a:xfrm>
            <a:off x="0" y="-73479"/>
            <a:ext cx="9144000" cy="521697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95" name="Google Shape;195;p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6" name="Google Shape;196;p2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02" name="Google Shape;202;p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3" name="Google Shape;203;p27"/>
          <p:cNvPicPr preferRelativeResize="0"/>
          <p:nvPr/>
        </p:nvPicPr>
        <p:blipFill>
          <a:blip r:embed="rId3">
            <a:alphaModFix/>
          </a:blip>
          <a:stretch>
            <a:fillRect/>
          </a:stretch>
        </p:blipFill>
        <p:spPr>
          <a:xfrm>
            <a:off x="8310350" y="0"/>
            <a:ext cx="833650" cy="502634"/>
          </a:xfrm>
          <a:prstGeom prst="rect">
            <a:avLst/>
          </a:prstGeom>
          <a:noFill/>
          <a:ln>
            <a:noFill/>
          </a:ln>
        </p:spPr>
      </p:pic>
      <p:pic>
        <p:nvPicPr>
          <p:cNvPr id="204" name="Google Shape;204;p27"/>
          <p:cNvPicPr preferRelativeResize="0"/>
          <p:nvPr/>
        </p:nvPicPr>
        <p:blipFill>
          <a:blip r:embed="rId3">
            <a:alphaModFix/>
          </a:blip>
          <a:stretch>
            <a:fillRect/>
          </a:stretch>
        </p:blipFill>
        <p:spPr>
          <a:xfrm>
            <a:off x="8310350" y="0"/>
            <a:ext cx="833650" cy="502634"/>
          </a:xfrm>
          <a:prstGeom prst="rect">
            <a:avLst/>
          </a:prstGeom>
          <a:noFill/>
          <a:ln>
            <a:noFill/>
          </a:ln>
        </p:spPr>
      </p:pic>
      <p:pic>
        <p:nvPicPr>
          <p:cNvPr id="205" name="Google Shape;205;p27"/>
          <p:cNvPicPr preferRelativeResize="0"/>
          <p:nvPr/>
        </p:nvPicPr>
        <p:blipFill>
          <a:blip r:embed="rId4">
            <a:alphaModFix/>
          </a:blip>
          <a:stretch>
            <a:fillRect/>
          </a:stretch>
        </p:blipFill>
        <p:spPr>
          <a:xfrm>
            <a:off x="0" y="13892"/>
            <a:ext cx="9144000" cy="5115757"/>
          </a:xfrm>
          <a:prstGeom prst="rect">
            <a:avLst/>
          </a:prstGeom>
          <a:noFill/>
          <a:ln>
            <a:noFill/>
          </a:ln>
        </p:spPr>
      </p:pic>
      <p:pic>
        <p:nvPicPr>
          <p:cNvPr id="206" name="Google Shape;206;p27"/>
          <p:cNvPicPr preferRelativeResize="0"/>
          <p:nvPr/>
        </p:nvPicPr>
        <p:blipFill>
          <a:blip r:embed="rId3">
            <a:alphaModFix/>
          </a:blip>
          <a:stretch>
            <a:fillRect/>
          </a:stretch>
        </p:blipFill>
        <p:spPr>
          <a:xfrm>
            <a:off x="8474975" y="0"/>
            <a:ext cx="669025" cy="564650"/>
          </a:xfrm>
          <a:prstGeom prst="rect">
            <a:avLst/>
          </a:prstGeom>
          <a:noFill/>
          <a:ln>
            <a:noFill/>
          </a:ln>
        </p:spPr>
      </p:pic>
      <p:sp>
        <p:nvSpPr>
          <p:cNvPr id="207" name="Google Shape;207;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16</a:t>
            </a:fld>
            <a:endParaRPr u="sng">
              <a:solidFill>
                <a:schemeClr val="accent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13" name="Google Shape;213;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4" name="Google Shape;214;p28"/>
          <p:cNvPicPr preferRelativeResize="0"/>
          <p:nvPr/>
        </p:nvPicPr>
        <p:blipFill>
          <a:blip r:embed="rId3">
            <a:alphaModFix/>
          </a:blip>
          <a:stretch>
            <a:fillRect/>
          </a:stretch>
        </p:blipFill>
        <p:spPr>
          <a:xfrm>
            <a:off x="0" y="33594"/>
            <a:ext cx="9144001" cy="5076306"/>
          </a:xfrm>
          <a:prstGeom prst="rect">
            <a:avLst/>
          </a:prstGeom>
          <a:noFill/>
          <a:ln>
            <a:noFill/>
          </a:ln>
        </p:spPr>
      </p:pic>
      <p:pic>
        <p:nvPicPr>
          <p:cNvPr id="215" name="Google Shape;215;p28"/>
          <p:cNvPicPr preferRelativeResize="0"/>
          <p:nvPr/>
        </p:nvPicPr>
        <p:blipFill>
          <a:blip r:embed="rId4">
            <a:alphaModFix/>
          </a:blip>
          <a:stretch>
            <a:fillRect/>
          </a:stretch>
        </p:blipFill>
        <p:spPr>
          <a:xfrm>
            <a:off x="8474975" y="0"/>
            <a:ext cx="669025" cy="564650"/>
          </a:xfrm>
          <a:prstGeom prst="rect">
            <a:avLst/>
          </a:prstGeom>
          <a:noFill/>
          <a:ln>
            <a:noFill/>
          </a:ln>
        </p:spPr>
      </p:pic>
      <p:sp>
        <p:nvSpPr>
          <p:cNvPr id="216" name="Google Shape;216;p2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17</a:t>
            </a:fld>
            <a:endParaRPr u="sng">
              <a:solidFill>
                <a:schemeClr val="accent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29"/>
          <p:cNvPicPr preferRelativeResize="0"/>
          <p:nvPr/>
        </p:nvPicPr>
        <p:blipFill>
          <a:blip r:embed="rId3">
            <a:alphaModFix/>
          </a:blip>
          <a:stretch>
            <a:fillRect/>
          </a:stretch>
        </p:blipFill>
        <p:spPr>
          <a:xfrm>
            <a:off x="0" y="8164"/>
            <a:ext cx="9143999" cy="5143500"/>
          </a:xfrm>
          <a:prstGeom prst="rect">
            <a:avLst/>
          </a:prstGeom>
          <a:noFill/>
          <a:ln>
            <a:noFill/>
          </a:ln>
        </p:spPr>
      </p:pic>
      <p:pic>
        <p:nvPicPr>
          <p:cNvPr id="222" name="Google Shape;222;p29"/>
          <p:cNvPicPr preferRelativeResize="0"/>
          <p:nvPr/>
        </p:nvPicPr>
        <p:blipFill>
          <a:blip r:embed="rId4">
            <a:alphaModFix/>
          </a:blip>
          <a:stretch>
            <a:fillRect/>
          </a:stretch>
        </p:blipFill>
        <p:spPr>
          <a:xfrm>
            <a:off x="8474975" y="0"/>
            <a:ext cx="669025" cy="564650"/>
          </a:xfrm>
          <a:prstGeom prst="rect">
            <a:avLst/>
          </a:prstGeom>
          <a:noFill/>
          <a:ln>
            <a:noFill/>
          </a:ln>
        </p:spPr>
      </p:pic>
      <p:sp>
        <p:nvSpPr>
          <p:cNvPr id="223" name="Google Shape;223;p2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18</a:t>
            </a:fld>
            <a:endParaRPr u="sng">
              <a:solidFill>
                <a:schemeClr val="accent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30"/>
          <p:cNvSpPr txBox="1">
            <a:spLocks noGrp="1"/>
          </p:cNvSpPr>
          <p:nvPr>
            <p:ph type="body" idx="1"/>
          </p:nvPr>
        </p:nvSpPr>
        <p:spPr>
          <a:xfrm>
            <a:off x="237067" y="528750"/>
            <a:ext cx="8635999" cy="4460939"/>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231" name="Google Shape;231;p30"/>
          <p:cNvPicPr preferRelativeResize="0"/>
          <p:nvPr/>
        </p:nvPicPr>
        <p:blipFill>
          <a:blip r:embed="rId3">
            <a:alphaModFix/>
          </a:blip>
          <a:stretch>
            <a:fillRect/>
          </a:stretch>
        </p:blipFill>
        <p:spPr>
          <a:xfrm>
            <a:off x="8474975" y="0"/>
            <a:ext cx="669025" cy="564650"/>
          </a:xfrm>
          <a:prstGeom prst="rect">
            <a:avLst/>
          </a:prstGeom>
          <a:noFill/>
          <a:ln>
            <a:noFill/>
          </a:ln>
        </p:spPr>
      </p:pic>
      <p:sp>
        <p:nvSpPr>
          <p:cNvPr id="232" name="Google Shape;232;p3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19</a:t>
            </a:fld>
            <a:endParaRPr u="sng">
              <a:solidFill>
                <a:schemeClr val="accent3"/>
              </a:solidFill>
            </a:endParaRPr>
          </a:p>
        </p:txBody>
      </p:sp>
      <p:pic>
        <p:nvPicPr>
          <p:cNvPr id="4" name="Picture 3">
            <a:extLst>
              <a:ext uri="{FF2B5EF4-FFF2-40B4-BE49-F238E27FC236}">
                <a16:creationId xmlns:a16="http://schemas.microsoft.com/office/drawing/2014/main" id="{EC5E3130-19B0-11E7-6719-6D2985536B6A}"/>
              </a:ext>
            </a:extLst>
          </p:cNvPr>
          <p:cNvPicPr>
            <a:picLocks noChangeAspect="1"/>
          </p:cNvPicPr>
          <p:nvPr/>
        </p:nvPicPr>
        <p:blipFill>
          <a:blip r:embed="rId4"/>
          <a:srcRect/>
          <a:stretch/>
        </p:blipFill>
        <p:spPr>
          <a:xfrm>
            <a:off x="508000" y="462844"/>
            <a:ext cx="8139289" cy="446093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791050" y="701749"/>
            <a:ext cx="7021200" cy="3690637"/>
          </a:xfrm>
          <a:prstGeom prst="rect">
            <a:avLst/>
          </a:prstGeom>
        </p:spPr>
        <p:txBody>
          <a:bodyPr spcFirstLastPara="1" wrap="square" lIns="91425" tIns="91425" rIns="91425" bIns="91425" anchor="ctr" anchorCtr="0">
            <a:noAutofit/>
          </a:bodyPr>
          <a:lstStyle/>
          <a:p>
            <a:pPr marL="124460" lvl="0" algn="l" rtl="0">
              <a:spcBef>
                <a:spcPts val="0"/>
              </a:spcBef>
              <a:spcAft>
                <a:spcPts val="0"/>
              </a:spcAft>
              <a:buSzPts val="1640"/>
            </a:pPr>
            <a:r>
              <a:rPr lang="en" sz="1640" dirty="0"/>
              <a:t>- Introduction </a:t>
            </a:r>
            <a:br>
              <a:rPr lang="en" sz="1640" dirty="0"/>
            </a:br>
            <a:r>
              <a:rPr lang="en" sz="1640" dirty="0"/>
              <a:t>- Meet Team AMIOD</a:t>
            </a:r>
            <a:endParaRPr sz="1640" dirty="0"/>
          </a:p>
          <a:p>
            <a:pPr marL="124460" lvl="0" algn="l" rtl="0">
              <a:spcBef>
                <a:spcPts val="0"/>
              </a:spcBef>
              <a:spcAft>
                <a:spcPts val="0"/>
              </a:spcAft>
              <a:buSzPts val="1640"/>
            </a:pPr>
            <a:r>
              <a:rPr lang="en" sz="1640" dirty="0"/>
              <a:t>- Project Problem Statement</a:t>
            </a:r>
            <a:endParaRPr sz="1640" dirty="0"/>
          </a:p>
          <a:p>
            <a:pPr marL="124460" lvl="0" algn="l" rtl="0">
              <a:spcBef>
                <a:spcPts val="0"/>
              </a:spcBef>
              <a:spcAft>
                <a:spcPts val="0"/>
              </a:spcAft>
              <a:buSzPts val="1640"/>
            </a:pPr>
            <a:r>
              <a:rPr lang="en" sz="1640" dirty="0"/>
              <a:t>- Project Objectives</a:t>
            </a:r>
            <a:endParaRPr lang="en-US" sz="1640" dirty="0"/>
          </a:p>
          <a:p>
            <a:pPr marL="124460" lvl="0" algn="l" rtl="0">
              <a:spcBef>
                <a:spcPts val="0"/>
              </a:spcBef>
              <a:spcAft>
                <a:spcPts val="0"/>
              </a:spcAft>
              <a:buSzPts val="1640"/>
            </a:pPr>
            <a:r>
              <a:rPr lang="en-US" sz="1640" dirty="0"/>
              <a:t>- Dataset Collection and Preparation</a:t>
            </a:r>
            <a:br>
              <a:rPr lang="en-US" sz="1640" dirty="0"/>
            </a:br>
            <a:r>
              <a:rPr lang="en-US" sz="1640" dirty="0"/>
              <a:t>- Tools Used</a:t>
            </a:r>
            <a:br>
              <a:rPr lang="en-US" sz="1640" dirty="0"/>
            </a:br>
            <a:r>
              <a:rPr lang="en-US" sz="1640" dirty="0"/>
              <a:t>- Understanding the problem</a:t>
            </a:r>
          </a:p>
          <a:p>
            <a:pPr marL="124460" lvl="0" algn="l" rtl="0">
              <a:spcBef>
                <a:spcPts val="0"/>
              </a:spcBef>
              <a:spcAft>
                <a:spcPts val="0"/>
              </a:spcAft>
              <a:buSzPts val="1640"/>
            </a:pPr>
            <a:r>
              <a:rPr lang="en" sz="1640" dirty="0"/>
              <a:t>- Dashboard Design and Development</a:t>
            </a:r>
            <a:endParaRPr sz="1640" dirty="0"/>
          </a:p>
          <a:p>
            <a:pPr marL="124460" lvl="0" algn="l" rtl="0">
              <a:spcBef>
                <a:spcPts val="0"/>
              </a:spcBef>
              <a:spcAft>
                <a:spcPts val="0"/>
              </a:spcAft>
              <a:buSzPts val="1640"/>
            </a:pPr>
            <a:r>
              <a:rPr lang="en" sz="1640" dirty="0"/>
              <a:t>- Dashboard display, Data Analysis and Insights</a:t>
            </a:r>
            <a:endParaRPr sz="1640" dirty="0"/>
          </a:p>
          <a:p>
            <a:pPr marL="124460" lvl="0" algn="l" rtl="0">
              <a:spcBef>
                <a:spcPts val="0"/>
              </a:spcBef>
              <a:spcAft>
                <a:spcPts val="0"/>
              </a:spcAft>
              <a:buSzPts val="1640"/>
            </a:pPr>
            <a:r>
              <a:rPr lang="en" sz="1640" dirty="0"/>
              <a:t>- Some Vital Stats</a:t>
            </a:r>
            <a:endParaRPr sz="1640" dirty="0"/>
          </a:p>
          <a:p>
            <a:pPr marL="124460" lvl="0" algn="l" rtl="0">
              <a:spcBef>
                <a:spcPts val="0"/>
              </a:spcBef>
              <a:spcAft>
                <a:spcPts val="0"/>
              </a:spcAft>
              <a:buSzPts val="1640"/>
            </a:pPr>
            <a:r>
              <a:rPr lang="en" sz="1640" dirty="0"/>
              <a:t>- Business Impact and Recommendations</a:t>
            </a:r>
            <a:endParaRPr sz="1640" dirty="0"/>
          </a:p>
          <a:p>
            <a:pPr marL="124460" lvl="0" algn="l" rtl="0">
              <a:spcBef>
                <a:spcPts val="0"/>
              </a:spcBef>
              <a:spcAft>
                <a:spcPts val="0"/>
              </a:spcAft>
              <a:buSzPts val="1640"/>
            </a:pPr>
            <a:r>
              <a:rPr lang="en" sz="1640" dirty="0"/>
              <a:t>- Future Enhancements</a:t>
            </a:r>
            <a:endParaRPr sz="1640" dirty="0"/>
          </a:p>
          <a:p>
            <a:pPr marL="124460" lvl="0" algn="l" rtl="0">
              <a:spcBef>
                <a:spcPts val="0"/>
              </a:spcBef>
              <a:spcAft>
                <a:spcPts val="0"/>
              </a:spcAft>
              <a:buSzPts val="1640"/>
            </a:pPr>
            <a:r>
              <a:rPr lang="en" sz="1640" dirty="0"/>
              <a:t>- Conclusion and Q&amp;A</a:t>
            </a:r>
            <a:endParaRPr sz="1740" dirty="0"/>
          </a:p>
        </p:txBody>
      </p:sp>
      <p:pic>
        <p:nvPicPr>
          <p:cNvPr id="96" name="Google Shape;96;p14"/>
          <p:cNvPicPr preferRelativeResize="0"/>
          <p:nvPr/>
        </p:nvPicPr>
        <p:blipFill>
          <a:blip r:embed="rId3">
            <a:alphaModFix/>
          </a:blip>
          <a:stretch>
            <a:fillRect/>
          </a:stretch>
        </p:blipFill>
        <p:spPr>
          <a:xfrm>
            <a:off x="8503950" y="-35200"/>
            <a:ext cx="569400" cy="569400"/>
          </a:xfrm>
          <a:prstGeom prst="rect">
            <a:avLst/>
          </a:prstGeom>
          <a:noFill/>
          <a:ln>
            <a:noFill/>
          </a:ln>
        </p:spPr>
      </p:pic>
      <p:sp>
        <p:nvSpPr>
          <p:cNvPr id="97" name="Google Shape;97;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t>2</a:t>
            </a:fld>
            <a:endParaRPr u="sng"/>
          </a:p>
        </p:txBody>
      </p:sp>
      <p:sp>
        <p:nvSpPr>
          <p:cNvPr id="2" name="TextBox 1">
            <a:extLst>
              <a:ext uri="{FF2B5EF4-FFF2-40B4-BE49-F238E27FC236}">
                <a16:creationId xmlns:a16="http://schemas.microsoft.com/office/drawing/2014/main" id="{A5939FB0-05E8-4BFD-79FA-B8224EDC3E2B}"/>
              </a:ext>
            </a:extLst>
          </p:cNvPr>
          <p:cNvSpPr txBox="1"/>
          <p:nvPr/>
        </p:nvSpPr>
        <p:spPr>
          <a:xfrm>
            <a:off x="1010093" y="106326"/>
            <a:ext cx="6815470" cy="707886"/>
          </a:xfrm>
          <a:prstGeom prst="rect">
            <a:avLst/>
          </a:prstGeom>
          <a:noFill/>
        </p:spPr>
        <p:txBody>
          <a:bodyPr wrap="square" rtlCol="0">
            <a:spAutoFit/>
          </a:bodyPr>
          <a:lstStyle/>
          <a:p>
            <a:pPr algn="ctr"/>
            <a:r>
              <a:rPr kumimoji="0" lang="en" sz="4000" b="1" i="0" u="sng" strike="noStrike" kern="0" cap="none" spc="0" normalizeH="0" baseline="0" noProof="0" dirty="0">
                <a:ln>
                  <a:noFill/>
                </a:ln>
                <a:solidFill>
                  <a:srgbClr val="FFFFFF"/>
                </a:solidFill>
                <a:effectLst/>
                <a:uLnTx/>
                <a:uFillTx/>
                <a:latin typeface="Raleway"/>
                <a:sym typeface="Raleway"/>
              </a:rPr>
              <a:t>Agenda</a:t>
            </a:r>
            <a:endParaRPr lang="en-GB" sz="4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38" name="Google Shape;238;p3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9" name="Google Shape;239;p31"/>
          <p:cNvPicPr preferRelativeResize="0"/>
          <p:nvPr/>
        </p:nvPicPr>
        <p:blipFill>
          <a:blip r:embed="rId3">
            <a:alphaModFix/>
          </a:blip>
          <a:stretch>
            <a:fillRect/>
          </a:stretch>
        </p:blipFill>
        <p:spPr>
          <a:xfrm>
            <a:off x="0" y="0"/>
            <a:ext cx="9143999" cy="5143500"/>
          </a:xfrm>
          <a:prstGeom prst="rect">
            <a:avLst/>
          </a:prstGeom>
          <a:noFill/>
          <a:ln>
            <a:noFill/>
          </a:ln>
        </p:spPr>
      </p:pic>
      <p:pic>
        <p:nvPicPr>
          <p:cNvPr id="240" name="Google Shape;240;p31"/>
          <p:cNvPicPr preferRelativeResize="0"/>
          <p:nvPr/>
        </p:nvPicPr>
        <p:blipFill>
          <a:blip r:embed="rId4">
            <a:alphaModFix/>
          </a:blip>
          <a:stretch>
            <a:fillRect/>
          </a:stretch>
        </p:blipFill>
        <p:spPr>
          <a:xfrm>
            <a:off x="8474975" y="0"/>
            <a:ext cx="669025" cy="564650"/>
          </a:xfrm>
          <a:prstGeom prst="rect">
            <a:avLst/>
          </a:prstGeom>
          <a:noFill/>
          <a:ln>
            <a:noFill/>
          </a:ln>
        </p:spPr>
      </p:pic>
      <p:sp>
        <p:nvSpPr>
          <p:cNvPr id="241" name="Google Shape;241;p3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20</a:t>
            </a:fld>
            <a:endParaRPr u="sng">
              <a:solidFill>
                <a:schemeClr val="accent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47" name="Google Shape;247;p3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8" name="Google Shape;248;p32"/>
          <p:cNvPicPr preferRelativeResize="0"/>
          <p:nvPr/>
        </p:nvPicPr>
        <p:blipFill>
          <a:blip r:embed="rId3">
            <a:alphaModFix/>
          </a:blip>
          <a:stretch>
            <a:fillRect/>
          </a:stretch>
        </p:blipFill>
        <p:spPr>
          <a:xfrm>
            <a:off x="8310350" y="0"/>
            <a:ext cx="833650" cy="502634"/>
          </a:xfrm>
          <a:prstGeom prst="rect">
            <a:avLst/>
          </a:prstGeom>
          <a:noFill/>
          <a:ln>
            <a:noFill/>
          </a:ln>
        </p:spPr>
      </p:pic>
      <p:pic>
        <p:nvPicPr>
          <p:cNvPr id="249" name="Google Shape;249;p32"/>
          <p:cNvPicPr preferRelativeResize="0"/>
          <p:nvPr/>
        </p:nvPicPr>
        <p:blipFill>
          <a:blip r:embed="rId4"/>
          <a:srcRect/>
          <a:stretch/>
        </p:blipFill>
        <p:spPr>
          <a:xfrm>
            <a:off x="107062" y="41927"/>
            <a:ext cx="8929875" cy="5143500"/>
          </a:xfrm>
          <a:prstGeom prst="rect">
            <a:avLst/>
          </a:prstGeom>
          <a:noFill/>
          <a:ln>
            <a:noFill/>
          </a:ln>
        </p:spPr>
      </p:pic>
      <p:pic>
        <p:nvPicPr>
          <p:cNvPr id="250" name="Google Shape;250;p32"/>
          <p:cNvPicPr preferRelativeResize="0"/>
          <p:nvPr/>
        </p:nvPicPr>
        <p:blipFill>
          <a:blip r:embed="rId3">
            <a:alphaModFix/>
          </a:blip>
          <a:stretch>
            <a:fillRect/>
          </a:stretch>
        </p:blipFill>
        <p:spPr>
          <a:xfrm>
            <a:off x="8474975" y="0"/>
            <a:ext cx="669025" cy="564650"/>
          </a:xfrm>
          <a:prstGeom prst="rect">
            <a:avLst/>
          </a:prstGeom>
          <a:noFill/>
          <a:ln>
            <a:noFill/>
          </a:ln>
        </p:spPr>
      </p:pic>
      <p:sp>
        <p:nvSpPr>
          <p:cNvPr id="251" name="Google Shape;251;p3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57" name="Google Shape;257;p3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58" name="Google Shape;258;p3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59" name="Google Shape;259;p33"/>
          <p:cNvPicPr preferRelativeResize="0"/>
          <p:nvPr/>
        </p:nvPicPr>
        <p:blipFill>
          <a:blip r:embed="rId4">
            <a:alphaModFix/>
          </a:blip>
          <a:stretch>
            <a:fillRect/>
          </a:stretch>
        </p:blipFill>
        <p:spPr>
          <a:xfrm>
            <a:off x="8474975" y="0"/>
            <a:ext cx="669025" cy="564650"/>
          </a:xfrm>
          <a:prstGeom prst="rect">
            <a:avLst/>
          </a:prstGeom>
          <a:noFill/>
          <a:ln>
            <a:noFill/>
          </a:ln>
        </p:spPr>
      </p:pic>
      <p:sp>
        <p:nvSpPr>
          <p:cNvPr id="260" name="Google Shape;260;p3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22</a:t>
            </a:fld>
            <a:endParaRPr u="sng">
              <a:solidFill>
                <a:schemeClr val="accent3"/>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66" name="Google Shape;266;p3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7" name="Google Shape;267;p34"/>
          <p:cNvPicPr preferRelativeResize="0"/>
          <p:nvPr/>
        </p:nvPicPr>
        <p:blipFill>
          <a:blip r:embed="rId3">
            <a:alphaModFix/>
          </a:blip>
          <a:stretch>
            <a:fillRect/>
          </a:stretch>
        </p:blipFill>
        <p:spPr>
          <a:xfrm>
            <a:off x="0" y="0"/>
            <a:ext cx="9144001" cy="5143500"/>
          </a:xfrm>
          <a:prstGeom prst="rect">
            <a:avLst/>
          </a:prstGeom>
          <a:noFill/>
          <a:ln>
            <a:noFill/>
          </a:ln>
        </p:spPr>
      </p:pic>
      <p:pic>
        <p:nvPicPr>
          <p:cNvPr id="268" name="Google Shape;268;p34"/>
          <p:cNvPicPr preferRelativeResize="0"/>
          <p:nvPr/>
        </p:nvPicPr>
        <p:blipFill>
          <a:blip r:embed="rId4">
            <a:alphaModFix/>
          </a:blip>
          <a:stretch>
            <a:fillRect/>
          </a:stretch>
        </p:blipFill>
        <p:spPr>
          <a:xfrm>
            <a:off x="8474975" y="0"/>
            <a:ext cx="669025" cy="564650"/>
          </a:xfrm>
          <a:prstGeom prst="rect">
            <a:avLst/>
          </a:prstGeom>
          <a:noFill/>
          <a:ln>
            <a:noFill/>
          </a:ln>
        </p:spPr>
      </p:pic>
      <p:sp>
        <p:nvSpPr>
          <p:cNvPr id="269" name="Google Shape;269;p3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23</a:t>
            </a:fld>
            <a:endParaRPr u="sng">
              <a:solidFill>
                <a:schemeClr val="accent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75" name="Google Shape;275;p3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76" name="Google Shape;276;p35"/>
          <p:cNvPicPr preferRelativeResize="0"/>
          <p:nvPr/>
        </p:nvPicPr>
        <p:blipFill>
          <a:blip r:embed="rId3">
            <a:alphaModFix/>
          </a:blip>
          <a:stretch>
            <a:fillRect/>
          </a:stretch>
        </p:blipFill>
        <p:spPr>
          <a:xfrm>
            <a:off x="0" y="0"/>
            <a:ext cx="9144001" cy="5129800"/>
          </a:xfrm>
          <a:prstGeom prst="rect">
            <a:avLst/>
          </a:prstGeom>
          <a:noFill/>
          <a:ln>
            <a:noFill/>
          </a:ln>
        </p:spPr>
      </p:pic>
      <p:pic>
        <p:nvPicPr>
          <p:cNvPr id="277" name="Google Shape;277;p35"/>
          <p:cNvPicPr preferRelativeResize="0"/>
          <p:nvPr/>
        </p:nvPicPr>
        <p:blipFill>
          <a:blip r:embed="rId4">
            <a:alphaModFix/>
          </a:blip>
          <a:stretch>
            <a:fillRect/>
          </a:stretch>
        </p:blipFill>
        <p:spPr>
          <a:xfrm>
            <a:off x="8474975" y="0"/>
            <a:ext cx="669025" cy="564650"/>
          </a:xfrm>
          <a:prstGeom prst="rect">
            <a:avLst/>
          </a:prstGeom>
          <a:noFill/>
          <a:ln>
            <a:noFill/>
          </a:ln>
        </p:spPr>
      </p:pic>
      <p:sp>
        <p:nvSpPr>
          <p:cNvPr id="278" name="Google Shape;278;p3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24</a:t>
            </a:fld>
            <a:endParaRPr u="sng">
              <a:solidFill>
                <a:schemeClr val="accent3"/>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84" name="Google Shape;284;p3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85" name="Google Shape;285;p36"/>
          <p:cNvPicPr preferRelativeResize="0"/>
          <p:nvPr/>
        </p:nvPicPr>
        <p:blipFill>
          <a:blip r:embed="rId3">
            <a:alphaModFix/>
          </a:blip>
          <a:stretch>
            <a:fillRect/>
          </a:stretch>
        </p:blipFill>
        <p:spPr>
          <a:xfrm>
            <a:off x="0" y="-55125"/>
            <a:ext cx="9144000" cy="5198624"/>
          </a:xfrm>
          <a:prstGeom prst="rect">
            <a:avLst/>
          </a:prstGeom>
          <a:noFill/>
          <a:ln>
            <a:noFill/>
          </a:ln>
        </p:spPr>
      </p:pic>
      <p:pic>
        <p:nvPicPr>
          <p:cNvPr id="286" name="Google Shape;286;p36"/>
          <p:cNvPicPr preferRelativeResize="0"/>
          <p:nvPr/>
        </p:nvPicPr>
        <p:blipFill>
          <a:blip r:embed="rId4">
            <a:alphaModFix/>
          </a:blip>
          <a:stretch>
            <a:fillRect/>
          </a:stretch>
        </p:blipFill>
        <p:spPr>
          <a:xfrm>
            <a:off x="8474975" y="0"/>
            <a:ext cx="669025" cy="564650"/>
          </a:xfrm>
          <a:prstGeom prst="rect">
            <a:avLst/>
          </a:prstGeom>
          <a:noFill/>
          <a:ln>
            <a:noFill/>
          </a:ln>
        </p:spPr>
      </p:pic>
      <p:sp>
        <p:nvSpPr>
          <p:cNvPr id="287" name="Google Shape;287;p3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25</a:t>
            </a:fld>
            <a:endParaRPr u="sng">
              <a:solidFill>
                <a:schemeClr val="accent3"/>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93" name="Google Shape;293;p3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94" name="Google Shape;294;p37"/>
          <p:cNvPicPr preferRelativeResize="0"/>
          <p:nvPr/>
        </p:nvPicPr>
        <p:blipFill>
          <a:blip r:embed="rId3">
            <a:alphaModFix/>
          </a:blip>
          <a:stretch>
            <a:fillRect/>
          </a:stretch>
        </p:blipFill>
        <p:spPr>
          <a:xfrm>
            <a:off x="-71875" y="13400"/>
            <a:ext cx="9239596" cy="5143500"/>
          </a:xfrm>
          <a:prstGeom prst="rect">
            <a:avLst/>
          </a:prstGeom>
          <a:noFill/>
          <a:ln>
            <a:noFill/>
          </a:ln>
        </p:spPr>
      </p:pic>
      <p:pic>
        <p:nvPicPr>
          <p:cNvPr id="295" name="Google Shape;295;p37"/>
          <p:cNvPicPr preferRelativeResize="0"/>
          <p:nvPr/>
        </p:nvPicPr>
        <p:blipFill>
          <a:blip r:embed="rId4">
            <a:alphaModFix/>
          </a:blip>
          <a:stretch>
            <a:fillRect/>
          </a:stretch>
        </p:blipFill>
        <p:spPr>
          <a:xfrm>
            <a:off x="8474975" y="0"/>
            <a:ext cx="669025" cy="564650"/>
          </a:xfrm>
          <a:prstGeom prst="rect">
            <a:avLst/>
          </a:prstGeom>
          <a:noFill/>
          <a:ln>
            <a:noFill/>
          </a:ln>
        </p:spPr>
      </p:pic>
      <p:sp>
        <p:nvSpPr>
          <p:cNvPr id="296" name="Google Shape;296;p3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26</a:t>
            </a:fld>
            <a:endParaRPr u="sng">
              <a:solidFill>
                <a:schemeClr val="accent3"/>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00"/>
        <p:cNvGrpSpPr/>
        <p:nvPr/>
      </p:nvGrpSpPr>
      <p:grpSpPr>
        <a:xfrm>
          <a:off x="0" y="0"/>
          <a:ext cx="0" cy="0"/>
          <a:chOff x="0" y="0"/>
          <a:chExt cx="0" cy="0"/>
        </a:xfrm>
      </p:grpSpPr>
      <p:sp>
        <p:nvSpPr>
          <p:cNvPr id="301" name="Google Shape;301;p38"/>
          <p:cNvSpPr txBox="1">
            <a:spLocks noGrp="1"/>
          </p:cNvSpPr>
          <p:nvPr>
            <p:ph type="title"/>
          </p:nvPr>
        </p:nvSpPr>
        <p:spPr>
          <a:xfrm>
            <a:off x="621675" y="736410"/>
            <a:ext cx="7688700" cy="50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u="sng" dirty="0">
                <a:solidFill>
                  <a:schemeClr val="accent3"/>
                </a:solidFill>
              </a:rPr>
              <a:t>Some Vital Stats</a:t>
            </a:r>
            <a:endParaRPr u="sng" dirty="0">
              <a:solidFill>
                <a:schemeClr val="accent3"/>
              </a:solidFill>
            </a:endParaRPr>
          </a:p>
        </p:txBody>
      </p:sp>
      <p:sp>
        <p:nvSpPr>
          <p:cNvPr id="302" name="Google Shape;302;p38"/>
          <p:cNvSpPr txBox="1">
            <a:spLocks noGrp="1"/>
          </p:cNvSpPr>
          <p:nvPr>
            <p:ph type="body" idx="1"/>
          </p:nvPr>
        </p:nvSpPr>
        <p:spPr>
          <a:xfrm>
            <a:off x="725850" y="1567950"/>
            <a:ext cx="7688700" cy="3297964"/>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endParaRPr dirty="0"/>
          </a:p>
          <a:p>
            <a:pPr marL="0" lvl="0" indent="0" algn="l" rtl="0">
              <a:spcBef>
                <a:spcPts val="0"/>
              </a:spcBef>
              <a:spcAft>
                <a:spcPts val="1200"/>
              </a:spcAft>
              <a:buNone/>
            </a:pPr>
            <a:endParaRPr dirty="0"/>
          </a:p>
        </p:txBody>
      </p:sp>
      <p:graphicFrame>
        <p:nvGraphicFramePr>
          <p:cNvPr id="303" name="Google Shape;303;p38"/>
          <p:cNvGraphicFramePr/>
          <p:nvPr>
            <p:extLst>
              <p:ext uri="{D42A27DB-BD31-4B8C-83A1-F6EECF244321}">
                <p14:modId xmlns:p14="http://schemas.microsoft.com/office/powerpoint/2010/main" val="3577935603"/>
              </p:ext>
            </p:extLst>
          </p:nvPr>
        </p:nvGraphicFramePr>
        <p:xfrm>
          <a:off x="787987" y="1318920"/>
          <a:ext cx="7356075" cy="2142172"/>
        </p:xfrm>
        <a:graphic>
          <a:graphicData uri="http://schemas.openxmlformats.org/drawingml/2006/table">
            <a:tbl>
              <a:tblPr>
                <a:noFill/>
                <a:tableStyleId>{145BF318-E910-4E56-9016-BD41F1E32075}</a:tableStyleId>
              </a:tblPr>
              <a:tblGrid>
                <a:gridCol w="3160400">
                  <a:extLst>
                    <a:ext uri="{9D8B030D-6E8A-4147-A177-3AD203B41FA5}">
                      <a16:colId xmlns:a16="http://schemas.microsoft.com/office/drawing/2014/main" val="20000"/>
                    </a:ext>
                  </a:extLst>
                </a:gridCol>
                <a:gridCol w="1743650">
                  <a:extLst>
                    <a:ext uri="{9D8B030D-6E8A-4147-A177-3AD203B41FA5}">
                      <a16:colId xmlns:a16="http://schemas.microsoft.com/office/drawing/2014/main" val="20001"/>
                    </a:ext>
                  </a:extLst>
                </a:gridCol>
                <a:gridCol w="2452025">
                  <a:extLst>
                    <a:ext uri="{9D8B030D-6E8A-4147-A177-3AD203B41FA5}">
                      <a16:colId xmlns:a16="http://schemas.microsoft.com/office/drawing/2014/main" val="20002"/>
                    </a:ext>
                  </a:extLst>
                </a:gridCol>
              </a:tblGrid>
              <a:tr h="393518">
                <a:tc>
                  <a:txBody>
                    <a:bodyPr/>
                    <a:lstStyle/>
                    <a:p>
                      <a:pPr marL="0" lvl="0" indent="0" algn="ctr" rtl="0">
                        <a:spcBef>
                          <a:spcPts val="0"/>
                        </a:spcBef>
                        <a:spcAft>
                          <a:spcPts val="0"/>
                        </a:spcAft>
                        <a:buNone/>
                      </a:pPr>
                      <a:r>
                        <a:rPr lang="en-US" sz="2000" b="1" dirty="0">
                          <a:solidFill>
                            <a:schemeClr val="dk2"/>
                          </a:solidFill>
                        </a:rPr>
                        <a:t>Transactions</a:t>
                      </a:r>
                      <a:endParaRPr sz="2000" b="1" dirty="0">
                        <a:solidFill>
                          <a:schemeClr val="dk2"/>
                        </a:solidFill>
                      </a:endParaRPr>
                    </a:p>
                  </a:txBody>
                  <a:tcPr marL="91425" marR="91425" marT="91425" marB="91425"/>
                </a:tc>
                <a:tc>
                  <a:txBody>
                    <a:bodyPr/>
                    <a:lstStyle/>
                    <a:p>
                      <a:pPr marL="0" lvl="0" indent="0" algn="ctr" rtl="0">
                        <a:spcBef>
                          <a:spcPts val="0"/>
                        </a:spcBef>
                        <a:spcAft>
                          <a:spcPts val="0"/>
                        </a:spcAft>
                        <a:buNone/>
                      </a:pPr>
                      <a:r>
                        <a:rPr lang="en" sz="2000" b="1">
                          <a:solidFill>
                            <a:schemeClr val="dk2"/>
                          </a:solidFill>
                        </a:rPr>
                        <a:t>Count</a:t>
                      </a:r>
                      <a:endParaRPr sz="2000" b="1">
                        <a:solidFill>
                          <a:schemeClr val="dk2"/>
                        </a:solidFill>
                      </a:endParaRPr>
                    </a:p>
                  </a:txBody>
                  <a:tcPr marL="91425" marR="91425" marT="91425" marB="91425"/>
                </a:tc>
                <a:tc>
                  <a:txBody>
                    <a:bodyPr/>
                    <a:lstStyle/>
                    <a:p>
                      <a:pPr marL="0" lvl="0" indent="0" algn="ctr" rtl="0">
                        <a:spcBef>
                          <a:spcPts val="0"/>
                        </a:spcBef>
                        <a:spcAft>
                          <a:spcPts val="0"/>
                        </a:spcAft>
                        <a:buNone/>
                      </a:pPr>
                      <a:r>
                        <a:rPr lang="en" sz="2000" b="1" dirty="0">
                          <a:solidFill>
                            <a:schemeClr val="dk2"/>
                          </a:solidFill>
                        </a:rPr>
                        <a:t>Percentage</a:t>
                      </a:r>
                      <a:endParaRPr sz="2000" b="1" dirty="0">
                        <a:solidFill>
                          <a:schemeClr val="dk2"/>
                        </a:solidFill>
                      </a:endParaRPr>
                    </a:p>
                  </a:txBody>
                  <a:tcPr marL="91425" marR="91425" marT="91425" marB="91425"/>
                </a:tc>
                <a:extLst>
                  <a:ext uri="{0D108BD9-81ED-4DB2-BD59-A6C34878D82A}">
                    <a16:rowId xmlns:a16="http://schemas.microsoft.com/office/drawing/2014/main" val="10000"/>
                  </a:ext>
                </a:extLst>
              </a:tr>
              <a:tr h="397124">
                <a:tc>
                  <a:txBody>
                    <a:bodyPr/>
                    <a:lstStyle/>
                    <a:p>
                      <a:pPr marL="0" lvl="0" indent="0" algn="l" rtl="0">
                        <a:lnSpc>
                          <a:spcPct val="115000"/>
                        </a:lnSpc>
                        <a:spcBef>
                          <a:spcPts val="0"/>
                        </a:spcBef>
                        <a:spcAft>
                          <a:spcPts val="1200"/>
                        </a:spcAft>
                        <a:buNone/>
                      </a:pPr>
                      <a:r>
                        <a:rPr lang="en" sz="1600" b="1">
                          <a:solidFill>
                            <a:schemeClr val="dk2"/>
                          </a:solidFill>
                        </a:rPr>
                        <a:t>Total Count of orders</a:t>
                      </a:r>
                      <a:endParaRPr sz="1600" b="1">
                        <a:solidFill>
                          <a:schemeClr val="dk2"/>
                        </a:solidFill>
                      </a:endParaRPr>
                    </a:p>
                  </a:txBody>
                  <a:tcPr marL="91425" marR="91425" marT="91425" marB="91425"/>
                </a:tc>
                <a:tc>
                  <a:txBody>
                    <a:bodyPr/>
                    <a:lstStyle/>
                    <a:p>
                      <a:pPr marL="0" lvl="0" indent="0" algn="r" rtl="0">
                        <a:lnSpc>
                          <a:spcPct val="115000"/>
                        </a:lnSpc>
                        <a:spcBef>
                          <a:spcPts val="0"/>
                        </a:spcBef>
                        <a:spcAft>
                          <a:spcPts val="1200"/>
                        </a:spcAft>
                        <a:buNone/>
                      </a:pPr>
                      <a:r>
                        <a:rPr lang="en" sz="1600" b="1">
                          <a:solidFill>
                            <a:schemeClr val="dk2"/>
                          </a:solidFill>
                        </a:rPr>
                        <a:t> 283,083</a:t>
                      </a:r>
                      <a:endParaRPr sz="1600" b="1">
                        <a:solidFill>
                          <a:schemeClr val="dk2"/>
                        </a:solidFill>
                      </a:endParaRPr>
                    </a:p>
                  </a:txBody>
                  <a:tcPr marL="91425" marR="91425" marT="91425" marB="91425"/>
                </a:tc>
                <a:tc>
                  <a:txBody>
                    <a:bodyPr/>
                    <a:lstStyle/>
                    <a:p>
                      <a:pPr marL="0" lvl="0" indent="0" algn="l" rtl="0">
                        <a:spcBef>
                          <a:spcPts val="0"/>
                        </a:spcBef>
                        <a:spcAft>
                          <a:spcPts val="0"/>
                        </a:spcAft>
                        <a:buNone/>
                      </a:pPr>
                      <a:endParaRPr sz="1600" b="1">
                        <a:solidFill>
                          <a:schemeClr val="dk2"/>
                        </a:solidFill>
                      </a:endParaRPr>
                    </a:p>
                  </a:txBody>
                  <a:tcPr marL="91425" marR="91425" marT="91425" marB="91425"/>
                </a:tc>
                <a:extLst>
                  <a:ext uri="{0D108BD9-81ED-4DB2-BD59-A6C34878D82A}">
                    <a16:rowId xmlns:a16="http://schemas.microsoft.com/office/drawing/2014/main" val="10001"/>
                  </a:ext>
                </a:extLst>
              </a:tr>
              <a:tr h="590322">
                <a:tc>
                  <a:txBody>
                    <a:bodyPr/>
                    <a:lstStyle/>
                    <a:p>
                      <a:pPr marL="0" lvl="0" indent="0" algn="l" rtl="0">
                        <a:spcBef>
                          <a:spcPts val="0"/>
                        </a:spcBef>
                        <a:spcAft>
                          <a:spcPts val="0"/>
                        </a:spcAft>
                        <a:buNone/>
                      </a:pPr>
                      <a:r>
                        <a:rPr lang="en" sz="1600" b="1" dirty="0">
                          <a:solidFill>
                            <a:schemeClr val="dk2"/>
                          </a:solidFill>
                        </a:rPr>
                        <a:t>Count of complete orders</a:t>
                      </a:r>
                      <a:endParaRPr sz="1600" b="1" dirty="0">
                        <a:solidFill>
                          <a:schemeClr val="dk2"/>
                        </a:solidFill>
                      </a:endParaRPr>
                    </a:p>
                  </a:txBody>
                  <a:tcPr marL="91425" marR="91425" marT="91425" marB="91425"/>
                </a:tc>
                <a:tc>
                  <a:txBody>
                    <a:bodyPr/>
                    <a:lstStyle/>
                    <a:p>
                      <a:pPr marL="0" lvl="0" indent="0" algn="r" rtl="0">
                        <a:spcBef>
                          <a:spcPts val="0"/>
                        </a:spcBef>
                        <a:spcAft>
                          <a:spcPts val="0"/>
                        </a:spcAft>
                        <a:buNone/>
                      </a:pPr>
                      <a:r>
                        <a:rPr lang="en" sz="1600" b="1">
                          <a:solidFill>
                            <a:schemeClr val="dk2"/>
                          </a:solidFill>
                        </a:rPr>
                        <a:t>264,159</a:t>
                      </a:r>
                      <a:endParaRPr sz="1600" b="1">
                        <a:solidFill>
                          <a:schemeClr val="dk2"/>
                        </a:solidFill>
                      </a:endParaRPr>
                    </a:p>
                  </a:txBody>
                  <a:tcPr marL="91425" marR="91425" marT="91425" marB="91425"/>
                </a:tc>
                <a:tc>
                  <a:txBody>
                    <a:bodyPr/>
                    <a:lstStyle/>
                    <a:p>
                      <a:pPr marL="0" lvl="0" indent="0" algn="ctr" rtl="0">
                        <a:spcBef>
                          <a:spcPts val="0"/>
                        </a:spcBef>
                        <a:spcAft>
                          <a:spcPts val="0"/>
                        </a:spcAft>
                        <a:buNone/>
                      </a:pPr>
                      <a:r>
                        <a:rPr lang="en" sz="1600" b="1" dirty="0">
                          <a:solidFill>
                            <a:schemeClr val="dk2"/>
                          </a:solidFill>
                        </a:rPr>
                        <a:t>93%</a:t>
                      </a:r>
                      <a:endParaRPr sz="1600" b="1" dirty="0">
                        <a:solidFill>
                          <a:schemeClr val="dk2"/>
                        </a:solidFill>
                      </a:endParaRPr>
                    </a:p>
                  </a:txBody>
                  <a:tcPr marL="91425" marR="91425" marT="91425" marB="91425"/>
                </a:tc>
                <a:extLst>
                  <a:ext uri="{0D108BD9-81ED-4DB2-BD59-A6C34878D82A}">
                    <a16:rowId xmlns:a16="http://schemas.microsoft.com/office/drawing/2014/main" val="10002"/>
                  </a:ext>
                </a:extLst>
              </a:tr>
              <a:tr h="590322">
                <a:tc>
                  <a:txBody>
                    <a:bodyPr/>
                    <a:lstStyle/>
                    <a:p>
                      <a:pPr marL="0" lvl="0" indent="0" algn="l" rtl="0">
                        <a:spcBef>
                          <a:spcPts val="0"/>
                        </a:spcBef>
                        <a:spcAft>
                          <a:spcPts val="0"/>
                        </a:spcAft>
                        <a:buNone/>
                      </a:pPr>
                      <a:r>
                        <a:rPr lang="en" sz="1600" b="1" dirty="0">
                          <a:solidFill>
                            <a:schemeClr val="dk2"/>
                          </a:solidFill>
                        </a:rPr>
                        <a:t>Count of </a:t>
                      </a:r>
                      <a:r>
                        <a:rPr lang="en" sz="1600" b="1" u="sng" dirty="0">
                          <a:solidFill>
                            <a:schemeClr val="dk2"/>
                          </a:solidFill>
                        </a:rPr>
                        <a:t>incomplete</a:t>
                      </a:r>
                      <a:r>
                        <a:rPr lang="en" sz="1600" b="1" u="none" dirty="0">
                          <a:solidFill>
                            <a:schemeClr val="dk2"/>
                          </a:solidFill>
                        </a:rPr>
                        <a:t> </a:t>
                      </a:r>
                      <a:r>
                        <a:rPr lang="en" sz="1600" b="1" dirty="0">
                          <a:solidFill>
                            <a:schemeClr val="dk2"/>
                          </a:solidFill>
                        </a:rPr>
                        <a:t>orders</a:t>
                      </a:r>
                      <a:endParaRPr sz="1600" b="1" dirty="0">
                        <a:solidFill>
                          <a:schemeClr val="dk2"/>
                        </a:solidFill>
                      </a:endParaRPr>
                    </a:p>
                  </a:txBody>
                  <a:tcPr marL="91425" marR="91425" marT="91425" marB="91425"/>
                </a:tc>
                <a:tc>
                  <a:txBody>
                    <a:bodyPr/>
                    <a:lstStyle/>
                    <a:p>
                      <a:pPr marL="0" lvl="0" indent="0" algn="r" rtl="0">
                        <a:spcBef>
                          <a:spcPts val="0"/>
                        </a:spcBef>
                        <a:spcAft>
                          <a:spcPts val="0"/>
                        </a:spcAft>
                        <a:buNone/>
                      </a:pPr>
                      <a:r>
                        <a:rPr lang="en" sz="1600" b="1" dirty="0">
                          <a:solidFill>
                            <a:schemeClr val="dk2"/>
                          </a:solidFill>
                        </a:rPr>
                        <a:t>18,924</a:t>
                      </a:r>
                      <a:endParaRPr sz="1600" b="1" dirty="0">
                        <a:solidFill>
                          <a:schemeClr val="dk2"/>
                        </a:solidFill>
                      </a:endParaRPr>
                    </a:p>
                  </a:txBody>
                  <a:tcPr marL="91425" marR="91425" marT="91425" marB="91425"/>
                </a:tc>
                <a:tc>
                  <a:txBody>
                    <a:bodyPr/>
                    <a:lstStyle/>
                    <a:p>
                      <a:pPr marL="0" lvl="0" indent="0" algn="ctr" rtl="0">
                        <a:spcBef>
                          <a:spcPts val="0"/>
                        </a:spcBef>
                        <a:spcAft>
                          <a:spcPts val="0"/>
                        </a:spcAft>
                        <a:buNone/>
                      </a:pPr>
                      <a:r>
                        <a:rPr lang="en" sz="2900" b="1" dirty="0">
                          <a:solidFill>
                            <a:srgbClr val="FF0000"/>
                          </a:solidFill>
                        </a:rPr>
                        <a:t>7%</a:t>
                      </a:r>
                    </a:p>
                  </a:txBody>
                  <a:tcPr marL="91425" marR="91425" marT="91425" marB="91425"/>
                </a:tc>
                <a:extLst>
                  <a:ext uri="{0D108BD9-81ED-4DB2-BD59-A6C34878D82A}">
                    <a16:rowId xmlns:a16="http://schemas.microsoft.com/office/drawing/2014/main" val="10003"/>
                  </a:ext>
                </a:extLst>
              </a:tr>
            </a:tbl>
          </a:graphicData>
        </a:graphic>
      </p:graphicFrame>
      <p:pic>
        <p:nvPicPr>
          <p:cNvPr id="305" name="Google Shape;305;p38"/>
          <p:cNvPicPr preferRelativeResize="0"/>
          <p:nvPr/>
        </p:nvPicPr>
        <p:blipFill>
          <a:blip r:embed="rId3">
            <a:alphaModFix/>
          </a:blip>
          <a:stretch>
            <a:fillRect/>
          </a:stretch>
        </p:blipFill>
        <p:spPr>
          <a:xfrm>
            <a:off x="8474975" y="0"/>
            <a:ext cx="669025" cy="564650"/>
          </a:xfrm>
          <a:prstGeom prst="rect">
            <a:avLst/>
          </a:prstGeom>
          <a:noFill/>
          <a:ln>
            <a:noFill/>
          </a:ln>
        </p:spPr>
      </p:pic>
      <p:sp>
        <p:nvSpPr>
          <p:cNvPr id="306" name="Google Shape;306;p3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27</a:t>
            </a:fld>
            <a:endParaRPr u="sng">
              <a:solidFill>
                <a:schemeClr val="accent3"/>
              </a:solidFill>
            </a:endParaRPr>
          </a:p>
        </p:txBody>
      </p:sp>
      <p:sp>
        <p:nvSpPr>
          <p:cNvPr id="2" name="Rectangle 1">
            <a:extLst>
              <a:ext uri="{FF2B5EF4-FFF2-40B4-BE49-F238E27FC236}">
                <a16:creationId xmlns:a16="http://schemas.microsoft.com/office/drawing/2014/main" id="{BAA8D0BE-523B-51AA-F42A-B35F5C569C3F}"/>
              </a:ext>
            </a:extLst>
          </p:cNvPr>
          <p:cNvSpPr/>
          <p:nvPr/>
        </p:nvSpPr>
        <p:spPr>
          <a:xfrm>
            <a:off x="6506936" y="2905251"/>
            <a:ext cx="822782" cy="4373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solidFill>
                <a:srgbClr val="FF0000"/>
              </a:solidFill>
            </a:endParaRPr>
          </a:p>
        </p:txBody>
      </p:sp>
      <p:graphicFrame>
        <p:nvGraphicFramePr>
          <p:cNvPr id="3" name="Table 2">
            <a:extLst>
              <a:ext uri="{FF2B5EF4-FFF2-40B4-BE49-F238E27FC236}">
                <a16:creationId xmlns:a16="http://schemas.microsoft.com/office/drawing/2014/main" id="{675FBBF1-EB8B-D648-FF6D-E861917D3770}"/>
              </a:ext>
            </a:extLst>
          </p:cNvPr>
          <p:cNvGraphicFramePr>
            <a:graphicFrameLocks noGrp="1"/>
          </p:cNvGraphicFramePr>
          <p:nvPr>
            <p:extLst>
              <p:ext uri="{D42A27DB-BD31-4B8C-83A1-F6EECF244321}">
                <p14:modId xmlns:p14="http://schemas.microsoft.com/office/powerpoint/2010/main" val="2692375624"/>
              </p:ext>
            </p:extLst>
          </p:nvPr>
        </p:nvGraphicFramePr>
        <p:xfrm>
          <a:off x="787985" y="3731381"/>
          <a:ext cx="7356075" cy="1105930"/>
        </p:xfrm>
        <a:graphic>
          <a:graphicData uri="http://schemas.openxmlformats.org/drawingml/2006/table">
            <a:tbl>
              <a:tblPr>
                <a:noFill/>
                <a:tableStyleId>{145BF318-E910-4E56-9016-BD41F1E32075}</a:tableStyleId>
              </a:tblPr>
              <a:tblGrid>
                <a:gridCol w="3160408">
                  <a:extLst>
                    <a:ext uri="{9D8B030D-6E8A-4147-A177-3AD203B41FA5}">
                      <a16:colId xmlns:a16="http://schemas.microsoft.com/office/drawing/2014/main" val="934180188"/>
                    </a:ext>
                  </a:extLst>
                </a:gridCol>
                <a:gridCol w="1743635">
                  <a:extLst>
                    <a:ext uri="{9D8B030D-6E8A-4147-A177-3AD203B41FA5}">
                      <a16:colId xmlns:a16="http://schemas.microsoft.com/office/drawing/2014/main" val="236744135"/>
                    </a:ext>
                  </a:extLst>
                </a:gridCol>
                <a:gridCol w="2452032">
                  <a:extLst>
                    <a:ext uri="{9D8B030D-6E8A-4147-A177-3AD203B41FA5}">
                      <a16:colId xmlns:a16="http://schemas.microsoft.com/office/drawing/2014/main" val="4065595440"/>
                    </a:ext>
                  </a:extLst>
                </a:gridCol>
              </a:tblGrid>
              <a:tr h="435400">
                <a:tc>
                  <a:txBody>
                    <a:bodyPr/>
                    <a:lstStyle/>
                    <a:p>
                      <a:pPr marL="0" lvl="0" indent="0" algn="l" rtl="0">
                        <a:spcBef>
                          <a:spcPts val="0"/>
                        </a:spcBef>
                        <a:spcAft>
                          <a:spcPts val="0"/>
                        </a:spcAft>
                        <a:buNone/>
                      </a:pPr>
                      <a:endParaRPr sz="1600" b="1">
                        <a:solidFill>
                          <a:schemeClr val="dk2"/>
                        </a:solidFill>
                      </a:endParaRPr>
                    </a:p>
                  </a:txBody>
                  <a:tcPr marL="91425" marR="91425" marT="91425" marB="91425"/>
                </a:tc>
                <a:tc>
                  <a:txBody>
                    <a:bodyPr/>
                    <a:lstStyle/>
                    <a:p>
                      <a:pPr marL="0" lvl="0" indent="0" algn="ctr" rtl="0">
                        <a:spcBef>
                          <a:spcPts val="0"/>
                        </a:spcBef>
                        <a:spcAft>
                          <a:spcPts val="0"/>
                        </a:spcAft>
                        <a:buNone/>
                      </a:pPr>
                      <a:r>
                        <a:rPr lang="en" sz="1600" b="1">
                          <a:solidFill>
                            <a:schemeClr val="dk2"/>
                          </a:solidFill>
                        </a:rPr>
                        <a:t>Count</a:t>
                      </a:r>
                      <a:endParaRPr sz="1600" b="1">
                        <a:solidFill>
                          <a:schemeClr val="dk2"/>
                        </a:solidFill>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2"/>
                          </a:solidFill>
                        </a:rPr>
                        <a:t>Per Day</a:t>
                      </a:r>
                      <a:endParaRPr sz="1600" b="1">
                        <a:solidFill>
                          <a:schemeClr val="dk2"/>
                        </a:solidFill>
                      </a:endParaRPr>
                    </a:p>
                  </a:txBody>
                  <a:tcPr marL="91425" marR="91425" marT="91425" marB="91425"/>
                </a:tc>
                <a:extLst>
                  <a:ext uri="{0D108BD9-81ED-4DB2-BD59-A6C34878D82A}">
                    <a16:rowId xmlns:a16="http://schemas.microsoft.com/office/drawing/2014/main" val="1012970151"/>
                  </a:ext>
                </a:extLst>
              </a:tr>
              <a:tr h="435400">
                <a:tc>
                  <a:txBody>
                    <a:bodyPr/>
                    <a:lstStyle/>
                    <a:p>
                      <a:pPr marL="0" lvl="0" indent="0" algn="l" rtl="0">
                        <a:spcBef>
                          <a:spcPts val="0"/>
                        </a:spcBef>
                        <a:spcAft>
                          <a:spcPts val="0"/>
                        </a:spcAft>
                        <a:buNone/>
                      </a:pPr>
                      <a:r>
                        <a:rPr lang="en" sz="1600" b="1" dirty="0">
                          <a:solidFill>
                            <a:schemeClr val="dk2"/>
                          </a:solidFill>
                        </a:rPr>
                        <a:t>Count of </a:t>
                      </a:r>
                      <a:r>
                        <a:rPr lang="en" sz="1600" b="1" u="sng" dirty="0">
                          <a:solidFill>
                            <a:schemeClr val="dk2"/>
                          </a:solidFill>
                        </a:rPr>
                        <a:t>incomplete</a:t>
                      </a:r>
                      <a:r>
                        <a:rPr lang="en" sz="1600" b="1" u="none" dirty="0">
                          <a:solidFill>
                            <a:schemeClr val="dk2"/>
                          </a:solidFill>
                        </a:rPr>
                        <a:t> </a:t>
                      </a:r>
                      <a:r>
                        <a:rPr lang="en" sz="1600" b="1" dirty="0">
                          <a:solidFill>
                            <a:schemeClr val="dk2"/>
                          </a:solidFill>
                        </a:rPr>
                        <a:t>orders</a:t>
                      </a:r>
                      <a:endParaRPr sz="1600" b="1" dirty="0">
                        <a:solidFill>
                          <a:schemeClr val="dk2"/>
                        </a:solidFill>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600" b="1">
                          <a:solidFill>
                            <a:schemeClr val="dk2"/>
                          </a:solidFill>
                        </a:rPr>
                        <a:t>18,924/365 days</a:t>
                      </a:r>
                      <a:endParaRPr sz="1600" b="1">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600" b="1" dirty="0">
                          <a:solidFill>
                            <a:schemeClr val="dk2"/>
                          </a:solidFill>
                        </a:rPr>
                        <a:t>Approx.</a:t>
                      </a:r>
                      <a:r>
                        <a:rPr lang="en" sz="1600" b="1" dirty="0">
                          <a:solidFill>
                            <a:srgbClr val="FF0000"/>
                          </a:solidFill>
                        </a:rPr>
                        <a:t> 52 incomplete orders</a:t>
                      </a:r>
                      <a:r>
                        <a:rPr lang="en" sz="1600" b="1" dirty="0">
                          <a:solidFill>
                            <a:schemeClr val="dk2"/>
                          </a:solidFill>
                        </a:rPr>
                        <a:t> per day.</a:t>
                      </a:r>
                      <a:endParaRPr sz="1600" b="1" dirty="0">
                        <a:solidFill>
                          <a:schemeClr val="dk2"/>
                        </a:solidFill>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3230504343"/>
                  </a:ext>
                </a:extLst>
              </a:tr>
            </a:tbl>
          </a:graphicData>
        </a:graphic>
      </p:graphicFrame>
      <p:sp>
        <p:nvSpPr>
          <p:cNvPr id="4" name="Google Shape;311;p39">
            <a:extLst>
              <a:ext uri="{FF2B5EF4-FFF2-40B4-BE49-F238E27FC236}">
                <a16:creationId xmlns:a16="http://schemas.microsoft.com/office/drawing/2014/main" id="{BEF0B760-2156-D3D7-AEB8-9274639C2D9F}"/>
              </a:ext>
            </a:extLst>
          </p:cNvPr>
          <p:cNvSpPr txBox="1">
            <a:spLocks/>
          </p:cNvSpPr>
          <p:nvPr/>
        </p:nvSpPr>
        <p:spPr>
          <a:xfrm>
            <a:off x="667313" y="3342590"/>
            <a:ext cx="7688700" cy="502500"/>
          </a:xfrm>
          <a:prstGeom prst="rect">
            <a:avLst/>
          </a:prstGeom>
          <a:noFill/>
          <a:ln>
            <a:noFill/>
          </a:ln>
        </p:spPr>
        <p:txBody>
          <a:bodyPr spcFirstLastPara="1"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GB" u="sng">
                <a:solidFill>
                  <a:schemeClr val="accent3"/>
                </a:solidFill>
              </a:rPr>
              <a:t>Implication</a:t>
            </a:r>
            <a:endParaRPr lang="en-GB" u="sng" dirty="0">
              <a:solidFill>
                <a:schemeClr val="accent3"/>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title"/>
          </p:nvPr>
        </p:nvSpPr>
        <p:spPr>
          <a:xfrm>
            <a:off x="518087" y="617149"/>
            <a:ext cx="8291400" cy="564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270" u="sng" dirty="0">
                <a:solidFill>
                  <a:schemeClr val="accent3"/>
                </a:solidFill>
                <a:latin typeface="Raleway" pitchFamily="2" charset="0"/>
                <a:ea typeface="Arial"/>
                <a:cs typeface="Arial"/>
                <a:sym typeface="Arial"/>
              </a:rPr>
              <a:t>Business Impact And Recommendations</a:t>
            </a:r>
            <a:endParaRPr sz="4440" u="sng" dirty="0">
              <a:solidFill>
                <a:schemeClr val="accent3"/>
              </a:solidFill>
              <a:latin typeface="Raleway" pitchFamily="2" charset="0"/>
            </a:endParaRPr>
          </a:p>
        </p:txBody>
      </p:sp>
      <p:sp>
        <p:nvSpPr>
          <p:cNvPr id="321" name="Google Shape;321;p40"/>
          <p:cNvSpPr txBox="1">
            <a:spLocks noGrp="1"/>
          </p:cNvSpPr>
          <p:nvPr>
            <p:ph type="body" idx="1"/>
          </p:nvPr>
        </p:nvSpPr>
        <p:spPr>
          <a:xfrm>
            <a:off x="405525" y="1658678"/>
            <a:ext cx="8738400" cy="3002271"/>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000" dirty="0">
                <a:solidFill>
                  <a:schemeClr val="accent3"/>
                </a:solidFill>
                <a:latin typeface="Arial"/>
                <a:ea typeface="Arial"/>
                <a:cs typeface="Arial"/>
                <a:sym typeface="Arial"/>
              </a:rPr>
              <a:t>1. </a:t>
            </a:r>
            <a:r>
              <a:rPr lang="en" sz="2140" dirty="0">
                <a:solidFill>
                  <a:schemeClr val="accent3"/>
                </a:solidFill>
                <a:latin typeface="Arial"/>
                <a:ea typeface="Arial"/>
                <a:cs typeface="Arial"/>
                <a:sym typeface="Arial"/>
              </a:rPr>
              <a:t>Product Strategy:</a:t>
            </a:r>
            <a:endParaRPr sz="2140" dirty="0">
              <a:solidFill>
                <a:schemeClr val="accent3"/>
              </a:solidFill>
              <a:latin typeface="Arial"/>
              <a:ea typeface="Arial"/>
              <a:cs typeface="Arial"/>
              <a:sym typeface="Arial"/>
            </a:endParaRPr>
          </a:p>
          <a:p>
            <a:pPr marL="0" lvl="0" indent="0" algn="l" rtl="0">
              <a:lnSpc>
                <a:spcPct val="100000"/>
              </a:lnSpc>
              <a:spcBef>
                <a:spcPts val="0"/>
              </a:spcBef>
              <a:spcAft>
                <a:spcPts val="0"/>
              </a:spcAft>
              <a:buNone/>
            </a:pPr>
            <a:r>
              <a:rPr lang="en" sz="2140" dirty="0">
                <a:solidFill>
                  <a:schemeClr val="accent3"/>
                </a:solidFill>
                <a:latin typeface="Arial"/>
                <a:ea typeface="Arial"/>
                <a:cs typeface="Arial"/>
                <a:sym typeface="Arial"/>
              </a:rPr>
              <a:t>   - Promote Best-Selling Products.</a:t>
            </a:r>
            <a:endParaRPr sz="2140" dirty="0">
              <a:solidFill>
                <a:schemeClr val="accent3"/>
              </a:solidFill>
              <a:latin typeface="Arial"/>
              <a:ea typeface="Arial"/>
              <a:cs typeface="Arial"/>
              <a:sym typeface="Arial"/>
            </a:endParaRPr>
          </a:p>
          <a:p>
            <a:pPr marL="0" lvl="0" indent="0" algn="l" rtl="0">
              <a:lnSpc>
                <a:spcPct val="100000"/>
              </a:lnSpc>
              <a:spcBef>
                <a:spcPts val="0"/>
              </a:spcBef>
              <a:spcAft>
                <a:spcPts val="0"/>
              </a:spcAft>
              <a:buNone/>
            </a:pPr>
            <a:r>
              <a:rPr lang="en" sz="2140" dirty="0">
                <a:solidFill>
                  <a:schemeClr val="accent3"/>
                </a:solidFill>
                <a:latin typeface="Arial"/>
                <a:ea typeface="Arial"/>
                <a:cs typeface="Arial"/>
                <a:sym typeface="Arial"/>
              </a:rPr>
              <a:t>   - Diversify Product Offerings.</a:t>
            </a:r>
            <a:endParaRPr sz="2140" dirty="0">
              <a:solidFill>
                <a:schemeClr val="accent3"/>
              </a:solidFill>
              <a:latin typeface="Arial"/>
              <a:ea typeface="Arial"/>
              <a:cs typeface="Arial"/>
              <a:sym typeface="Arial"/>
            </a:endParaRPr>
          </a:p>
          <a:p>
            <a:pPr marL="0" lvl="0" indent="0" algn="l" rtl="0">
              <a:lnSpc>
                <a:spcPct val="100000"/>
              </a:lnSpc>
              <a:spcBef>
                <a:spcPts val="0"/>
              </a:spcBef>
              <a:spcAft>
                <a:spcPts val="0"/>
              </a:spcAft>
              <a:buNone/>
            </a:pPr>
            <a:r>
              <a:rPr lang="en" sz="2140" dirty="0">
                <a:solidFill>
                  <a:schemeClr val="accent3"/>
                </a:solidFill>
                <a:latin typeface="Arial"/>
                <a:ea typeface="Arial"/>
                <a:cs typeface="Arial"/>
                <a:sym typeface="Arial"/>
              </a:rPr>
              <a:t>   - Monitor Inventory Turnover.</a:t>
            </a:r>
            <a:endParaRPr sz="2140" dirty="0">
              <a:solidFill>
                <a:schemeClr val="accent3"/>
              </a:solidFill>
              <a:latin typeface="Arial"/>
              <a:ea typeface="Arial"/>
              <a:cs typeface="Arial"/>
              <a:sym typeface="Arial"/>
            </a:endParaRPr>
          </a:p>
          <a:p>
            <a:pPr marL="0" lvl="0" indent="0" algn="l" rtl="0">
              <a:lnSpc>
                <a:spcPct val="100000"/>
              </a:lnSpc>
              <a:spcBef>
                <a:spcPts val="0"/>
              </a:spcBef>
              <a:spcAft>
                <a:spcPts val="0"/>
              </a:spcAft>
              <a:buNone/>
            </a:pPr>
            <a:endParaRPr sz="2140" dirty="0">
              <a:solidFill>
                <a:schemeClr val="accent3"/>
              </a:solidFill>
              <a:latin typeface="Arial"/>
              <a:ea typeface="Arial"/>
              <a:cs typeface="Arial"/>
              <a:sym typeface="Arial"/>
            </a:endParaRPr>
          </a:p>
          <a:p>
            <a:pPr marL="0" lvl="0" indent="0" algn="l" rtl="0">
              <a:lnSpc>
                <a:spcPct val="100000"/>
              </a:lnSpc>
              <a:spcBef>
                <a:spcPts val="0"/>
              </a:spcBef>
              <a:spcAft>
                <a:spcPts val="0"/>
              </a:spcAft>
              <a:buNone/>
            </a:pPr>
            <a:r>
              <a:rPr lang="en" sz="2140" dirty="0">
                <a:solidFill>
                  <a:schemeClr val="accent3"/>
                </a:solidFill>
                <a:latin typeface="Arial"/>
                <a:ea typeface="Arial"/>
                <a:cs typeface="Arial"/>
                <a:sym typeface="Arial"/>
              </a:rPr>
              <a:t>If efforts yield no positive results, carry out a “Why-Why” Analysis or SWOT test.</a:t>
            </a:r>
            <a:endParaRPr sz="2140" dirty="0">
              <a:solidFill>
                <a:schemeClr val="accent3"/>
              </a:solidFill>
              <a:latin typeface="Arial"/>
              <a:ea typeface="Arial"/>
              <a:cs typeface="Arial"/>
              <a:sym typeface="Arial"/>
            </a:endParaRPr>
          </a:p>
        </p:txBody>
      </p:sp>
      <p:pic>
        <p:nvPicPr>
          <p:cNvPr id="322" name="Google Shape;322;p40"/>
          <p:cNvPicPr preferRelativeResize="0"/>
          <p:nvPr/>
        </p:nvPicPr>
        <p:blipFill>
          <a:blip r:embed="rId3">
            <a:alphaModFix/>
          </a:blip>
          <a:stretch>
            <a:fillRect/>
          </a:stretch>
        </p:blipFill>
        <p:spPr>
          <a:xfrm>
            <a:off x="8474975" y="0"/>
            <a:ext cx="669025" cy="564650"/>
          </a:xfrm>
          <a:prstGeom prst="rect">
            <a:avLst/>
          </a:prstGeom>
          <a:noFill/>
          <a:ln>
            <a:noFill/>
          </a:ln>
        </p:spPr>
      </p:pic>
      <p:sp>
        <p:nvSpPr>
          <p:cNvPr id="323" name="Google Shape;323;p4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28</a:t>
            </a:fld>
            <a:endParaRPr u="sng">
              <a:solidFill>
                <a:schemeClr val="accent3"/>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1"/>
          <p:cNvSpPr txBox="1"/>
          <p:nvPr/>
        </p:nvSpPr>
        <p:spPr>
          <a:xfrm>
            <a:off x="758283" y="1113417"/>
            <a:ext cx="7494764" cy="32377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solidFill>
                  <a:schemeClr val="accent3"/>
                </a:solidFill>
              </a:rPr>
              <a:t> </a:t>
            </a:r>
            <a:r>
              <a:rPr lang="en" sz="4000" b="1" dirty="0">
                <a:solidFill>
                  <a:schemeClr val="accent3"/>
                </a:solidFill>
              </a:rPr>
              <a:t>2. Customer Engagement:</a:t>
            </a:r>
          </a:p>
          <a:p>
            <a:pPr marL="0" lvl="0" indent="0" algn="l" rtl="0">
              <a:spcBef>
                <a:spcPts val="0"/>
              </a:spcBef>
              <a:spcAft>
                <a:spcPts val="0"/>
              </a:spcAft>
              <a:buNone/>
            </a:pPr>
            <a:endParaRPr sz="3000" dirty="0">
              <a:solidFill>
                <a:srgbClr val="EA4335"/>
              </a:solidFill>
            </a:endParaRPr>
          </a:p>
          <a:p>
            <a:pPr lvl="0" algn="l" rtl="0">
              <a:spcBef>
                <a:spcPts val="0"/>
              </a:spcBef>
              <a:spcAft>
                <a:spcPts val="0"/>
              </a:spcAft>
            </a:pPr>
            <a:r>
              <a:rPr lang="en" sz="2140" dirty="0">
                <a:solidFill>
                  <a:schemeClr val="accent3"/>
                </a:solidFill>
                <a:latin typeface="Raleway" pitchFamily="2" charset="0"/>
              </a:rPr>
              <a:t>- Targeted Marketing </a:t>
            </a:r>
          </a:p>
          <a:p>
            <a:pPr marL="0" lvl="0" indent="0" algn="l" rtl="0">
              <a:spcBef>
                <a:spcPts val="0"/>
              </a:spcBef>
              <a:spcAft>
                <a:spcPts val="0"/>
              </a:spcAft>
              <a:buNone/>
            </a:pPr>
            <a:r>
              <a:rPr lang="en" sz="2140" dirty="0">
                <a:solidFill>
                  <a:schemeClr val="accent3"/>
                </a:solidFill>
                <a:latin typeface="Raleway" pitchFamily="2" charset="0"/>
              </a:rPr>
              <a:t>- Customer segmentation</a:t>
            </a:r>
          </a:p>
          <a:p>
            <a:pPr marL="0" lvl="0" indent="0" algn="l" rtl="0">
              <a:spcBef>
                <a:spcPts val="0"/>
              </a:spcBef>
              <a:spcAft>
                <a:spcPts val="0"/>
              </a:spcAft>
              <a:buNone/>
            </a:pPr>
            <a:r>
              <a:rPr lang="en" sz="2140" dirty="0">
                <a:solidFill>
                  <a:schemeClr val="accent3"/>
                </a:solidFill>
                <a:latin typeface="Raleway" pitchFamily="2" charset="0"/>
              </a:rPr>
              <a:t>- Enhance Customer Experience</a:t>
            </a:r>
            <a:endParaRPr sz="2140" dirty="0">
              <a:solidFill>
                <a:schemeClr val="accent3"/>
              </a:solidFill>
              <a:latin typeface="Raleway" pitchFamily="2" charset="0"/>
            </a:endParaRPr>
          </a:p>
          <a:p>
            <a:pPr marL="0" lvl="0" indent="0" algn="l" rtl="0">
              <a:spcBef>
                <a:spcPts val="0"/>
              </a:spcBef>
              <a:spcAft>
                <a:spcPts val="0"/>
              </a:spcAft>
              <a:buNone/>
            </a:pPr>
            <a:r>
              <a:rPr lang="en" sz="2140" dirty="0">
                <a:solidFill>
                  <a:schemeClr val="accent3"/>
                </a:solidFill>
                <a:latin typeface="Raleway" pitchFamily="2" charset="0"/>
              </a:rPr>
              <a:t>- Initiate Loyalty Programs</a:t>
            </a:r>
          </a:p>
          <a:p>
            <a:pPr marL="0" lvl="0" indent="0" algn="l" rtl="0">
              <a:spcBef>
                <a:spcPts val="0"/>
              </a:spcBef>
              <a:spcAft>
                <a:spcPts val="0"/>
              </a:spcAft>
              <a:buNone/>
            </a:pPr>
            <a:r>
              <a:rPr lang="en" sz="2140" dirty="0">
                <a:solidFill>
                  <a:schemeClr val="accent3"/>
                </a:solidFill>
                <a:latin typeface="Raleway" pitchFamily="2" charset="0"/>
              </a:rPr>
              <a:t>- Leverage Social Media ads to reach targeted demographics.</a:t>
            </a:r>
            <a:endParaRPr sz="2140" dirty="0">
              <a:solidFill>
                <a:schemeClr val="accent3"/>
              </a:solidFill>
              <a:latin typeface="Raleway" pitchFamily="2" charset="0"/>
            </a:endParaRPr>
          </a:p>
        </p:txBody>
      </p:sp>
      <p:pic>
        <p:nvPicPr>
          <p:cNvPr id="329" name="Google Shape;329;p41"/>
          <p:cNvPicPr preferRelativeResize="0"/>
          <p:nvPr/>
        </p:nvPicPr>
        <p:blipFill>
          <a:blip r:embed="rId3">
            <a:alphaModFix/>
          </a:blip>
          <a:stretch>
            <a:fillRect/>
          </a:stretch>
        </p:blipFill>
        <p:spPr>
          <a:xfrm>
            <a:off x="8474975" y="0"/>
            <a:ext cx="669025" cy="564650"/>
          </a:xfrm>
          <a:prstGeom prst="rect">
            <a:avLst/>
          </a:prstGeom>
          <a:noFill/>
          <a:ln>
            <a:noFill/>
          </a:ln>
        </p:spPr>
      </p:pic>
      <p:sp>
        <p:nvSpPr>
          <p:cNvPr id="330" name="Google Shape;330;p4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29</a:t>
            </a:fld>
            <a:endParaRPr u="sng">
              <a:solidFill>
                <a:schemeClr val="accent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ctrTitle"/>
          </p:nvPr>
        </p:nvSpPr>
        <p:spPr>
          <a:xfrm>
            <a:off x="372964" y="514563"/>
            <a:ext cx="8213272" cy="597375"/>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600" dirty="0">
                <a:solidFill>
                  <a:schemeClr val="lt1"/>
                </a:solidFill>
                <a:highlight>
                  <a:schemeClr val="accent3"/>
                </a:highlight>
              </a:rPr>
              <a:t>AWARD WINNING TEAM - AMIOD</a:t>
            </a:r>
            <a:endParaRPr sz="3600" dirty="0">
              <a:solidFill>
                <a:schemeClr val="lt1"/>
              </a:solidFill>
              <a:highlight>
                <a:schemeClr val="accent3"/>
              </a:highlight>
            </a:endParaRPr>
          </a:p>
          <a:p>
            <a:pPr marL="0" lvl="0" indent="0" algn="l" rtl="0">
              <a:spcBef>
                <a:spcPts val="0"/>
              </a:spcBef>
              <a:spcAft>
                <a:spcPts val="0"/>
              </a:spcAft>
              <a:buNone/>
            </a:pPr>
            <a:endParaRPr sz="2422" dirty="0"/>
          </a:p>
          <a:p>
            <a:pPr marL="0" lvl="0" indent="0" algn="l" rtl="0">
              <a:spcBef>
                <a:spcPts val="0"/>
              </a:spcBef>
              <a:spcAft>
                <a:spcPts val="0"/>
              </a:spcAft>
              <a:buNone/>
            </a:pPr>
            <a:endParaRPr sz="2422" dirty="0"/>
          </a:p>
          <a:p>
            <a:pPr marL="0" lvl="0" indent="0" algn="l" rtl="0">
              <a:spcBef>
                <a:spcPts val="0"/>
              </a:spcBef>
              <a:spcAft>
                <a:spcPts val="0"/>
              </a:spcAft>
              <a:buNone/>
            </a:pPr>
            <a:endParaRPr sz="2422" dirty="0"/>
          </a:p>
          <a:p>
            <a:pPr marL="0" lvl="0" indent="0" algn="l" rtl="0">
              <a:spcBef>
                <a:spcPts val="0"/>
              </a:spcBef>
              <a:spcAft>
                <a:spcPts val="0"/>
              </a:spcAft>
              <a:buNone/>
            </a:pPr>
            <a:endParaRPr sz="1983" dirty="0">
              <a:solidFill>
                <a:schemeClr val="accent3"/>
              </a:solidFill>
            </a:endParaRPr>
          </a:p>
          <a:p>
            <a:pPr marL="0" lvl="0" indent="0" algn="l" rtl="0">
              <a:spcBef>
                <a:spcPts val="0"/>
              </a:spcBef>
              <a:spcAft>
                <a:spcPts val="0"/>
              </a:spcAft>
              <a:buNone/>
            </a:pPr>
            <a:br>
              <a:rPr lang="en" sz="1983" u="sng" dirty="0">
                <a:solidFill>
                  <a:schemeClr val="accent3"/>
                </a:solidFill>
              </a:rPr>
            </a:br>
            <a:r>
              <a:rPr lang="en" sz="1983" dirty="0">
                <a:solidFill>
                  <a:schemeClr val="accent3"/>
                </a:solidFill>
              </a:rPr>
              <a:t>    </a:t>
            </a:r>
            <a:r>
              <a:rPr lang="en" sz="1983" u="sng" dirty="0">
                <a:solidFill>
                  <a:schemeClr val="accent3"/>
                </a:solidFill>
              </a:rPr>
              <a:t>Ariyo OLUWADAMILARE</a:t>
            </a:r>
            <a:r>
              <a:rPr lang="en" sz="1983" dirty="0">
                <a:solidFill>
                  <a:schemeClr val="accent3"/>
                </a:solidFill>
              </a:rPr>
              <a:t>		  	</a:t>
            </a:r>
            <a:r>
              <a:rPr lang="en" sz="1983" u="sng" dirty="0">
                <a:solidFill>
                  <a:schemeClr val="accent3"/>
                </a:solidFill>
              </a:rPr>
              <a:t>Maria AKPODUADO</a:t>
            </a:r>
            <a:r>
              <a:rPr lang="en" sz="1983" dirty="0">
                <a:solidFill>
                  <a:schemeClr val="accent3"/>
                </a:solidFill>
              </a:rPr>
              <a:t>				 </a:t>
            </a:r>
            <a:endParaRPr sz="1983" dirty="0">
              <a:solidFill>
                <a:schemeClr val="accent3"/>
              </a:solidFill>
            </a:endParaRPr>
          </a:p>
          <a:p>
            <a:pPr marL="0" lvl="0" indent="0" algn="l" rtl="0">
              <a:spcBef>
                <a:spcPts val="0"/>
              </a:spcBef>
              <a:spcAft>
                <a:spcPts val="0"/>
              </a:spcAft>
              <a:buNone/>
            </a:pPr>
            <a:endParaRPr sz="1983" dirty="0">
              <a:solidFill>
                <a:schemeClr val="accent3"/>
              </a:solidFill>
            </a:endParaRPr>
          </a:p>
          <a:p>
            <a:pPr marL="914400" lvl="0" indent="457200" algn="l" rtl="0">
              <a:spcBef>
                <a:spcPts val="0"/>
              </a:spcBef>
              <a:spcAft>
                <a:spcPts val="0"/>
              </a:spcAft>
              <a:buNone/>
            </a:pPr>
            <a:endParaRPr sz="1983" dirty="0">
              <a:solidFill>
                <a:schemeClr val="accent3"/>
              </a:solidFill>
            </a:endParaRPr>
          </a:p>
          <a:p>
            <a:pPr marL="914400" lvl="0" indent="457200" algn="l" rtl="0">
              <a:spcBef>
                <a:spcPts val="0"/>
              </a:spcBef>
              <a:spcAft>
                <a:spcPts val="0"/>
              </a:spcAft>
              <a:buNone/>
            </a:pPr>
            <a:r>
              <a:rPr lang="en" sz="1983" dirty="0">
                <a:solidFill>
                  <a:schemeClr val="accent3"/>
                </a:solidFill>
              </a:rPr>
              <a:t>	           </a:t>
            </a:r>
            <a:r>
              <a:rPr lang="en" sz="1983" u="sng" dirty="0">
                <a:solidFill>
                  <a:schemeClr val="accent3"/>
                </a:solidFill>
              </a:rPr>
              <a:t>Onyinyechukwu NWAKANMA</a:t>
            </a:r>
            <a:r>
              <a:rPr lang="en" sz="1983" dirty="0">
                <a:solidFill>
                  <a:schemeClr val="accent3"/>
                </a:solidFill>
              </a:rPr>
              <a:t>			</a:t>
            </a:r>
            <a:endParaRPr sz="1983" dirty="0">
              <a:solidFill>
                <a:schemeClr val="accent3"/>
              </a:solidFill>
            </a:endParaRPr>
          </a:p>
          <a:p>
            <a:pPr marL="0" lvl="0" indent="0" algn="l" rtl="0">
              <a:spcBef>
                <a:spcPts val="0"/>
              </a:spcBef>
              <a:spcAft>
                <a:spcPts val="0"/>
              </a:spcAft>
              <a:buNone/>
            </a:pPr>
            <a:r>
              <a:rPr lang="en" sz="1983" u="sng" dirty="0">
                <a:solidFill>
                  <a:schemeClr val="accent3"/>
                </a:solidFill>
              </a:rPr>
              <a:t>      </a:t>
            </a:r>
            <a:br>
              <a:rPr lang="en" sz="1983" u="sng" dirty="0">
                <a:solidFill>
                  <a:schemeClr val="accent3"/>
                </a:solidFill>
              </a:rPr>
            </a:br>
            <a:r>
              <a:rPr lang="en" sz="1983" dirty="0">
                <a:solidFill>
                  <a:schemeClr val="accent3"/>
                </a:solidFill>
              </a:rPr>
              <a:t>      </a:t>
            </a:r>
            <a:r>
              <a:rPr lang="en" sz="1983" u="sng" dirty="0">
                <a:solidFill>
                  <a:schemeClr val="accent3"/>
                </a:solidFill>
              </a:rPr>
              <a:t>Ini AKPABIO</a:t>
            </a:r>
            <a:r>
              <a:rPr lang="en" sz="1983" dirty="0">
                <a:solidFill>
                  <a:schemeClr val="accent3"/>
                </a:solidFill>
              </a:rPr>
              <a:t>					             </a:t>
            </a:r>
            <a:r>
              <a:rPr lang="en" sz="1983" u="sng" dirty="0">
                <a:solidFill>
                  <a:schemeClr val="accent3"/>
                </a:solidFill>
              </a:rPr>
              <a:t>David </a:t>
            </a:r>
            <a:r>
              <a:rPr lang="en-US" sz="1983" u="sng" dirty="0">
                <a:solidFill>
                  <a:schemeClr val="accent3"/>
                </a:solidFill>
              </a:rPr>
              <a:t>NDUKA</a:t>
            </a:r>
            <a:endParaRPr sz="1983" u="sng" dirty="0">
              <a:solidFill>
                <a:schemeClr val="accent3"/>
              </a:solidFill>
            </a:endParaRPr>
          </a:p>
          <a:p>
            <a:pPr marL="2286000" lvl="0" indent="0" algn="l" rtl="0">
              <a:spcBef>
                <a:spcPts val="0"/>
              </a:spcBef>
              <a:spcAft>
                <a:spcPts val="0"/>
              </a:spcAft>
              <a:buNone/>
            </a:pPr>
            <a:endParaRPr sz="1983" u="sng" dirty="0">
              <a:solidFill>
                <a:schemeClr val="accent3"/>
              </a:solidFill>
            </a:endParaRPr>
          </a:p>
        </p:txBody>
      </p:sp>
      <p:pic>
        <p:nvPicPr>
          <p:cNvPr id="103" name="Google Shape;103;p15"/>
          <p:cNvPicPr preferRelativeResize="0"/>
          <p:nvPr/>
        </p:nvPicPr>
        <p:blipFill>
          <a:blip r:embed="rId3"/>
          <a:srcRect/>
          <a:stretch/>
        </p:blipFill>
        <p:spPr>
          <a:xfrm>
            <a:off x="6466126" y="1413000"/>
            <a:ext cx="961796" cy="1050950"/>
          </a:xfrm>
          <a:prstGeom prst="rect">
            <a:avLst/>
          </a:prstGeom>
          <a:noFill/>
          <a:ln w="9525" cap="flat" cmpd="sng">
            <a:solidFill>
              <a:schemeClr val="accent3"/>
            </a:solidFill>
            <a:prstDash val="solid"/>
            <a:round/>
            <a:headEnd type="none" w="sm" len="sm"/>
            <a:tailEnd type="none" w="sm" len="sm"/>
          </a:ln>
        </p:spPr>
      </p:pic>
      <p:pic>
        <p:nvPicPr>
          <p:cNvPr id="104" name="Google Shape;104;p15"/>
          <p:cNvPicPr preferRelativeResize="0"/>
          <p:nvPr/>
        </p:nvPicPr>
        <p:blipFill>
          <a:blip r:embed="rId4">
            <a:alphaModFix/>
          </a:blip>
          <a:stretch>
            <a:fillRect/>
          </a:stretch>
        </p:blipFill>
        <p:spPr>
          <a:xfrm>
            <a:off x="3921850" y="2571750"/>
            <a:ext cx="1115500" cy="1017881"/>
          </a:xfrm>
          <a:prstGeom prst="rect">
            <a:avLst/>
          </a:prstGeom>
          <a:noFill/>
          <a:ln w="9525" cap="flat" cmpd="sng">
            <a:solidFill>
              <a:schemeClr val="accent3"/>
            </a:solidFill>
            <a:prstDash val="solid"/>
            <a:round/>
            <a:headEnd type="none" w="sm" len="sm"/>
            <a:tailEnd type="none" w="sm" len="sm"/>
          </a:ln>
        </p:spPr>
      </p:pic>
      <p:pic>
        <p:nvPicPr>
          <p:cNvPr id="105" name="Google Shape;105;p15"/>
          <p:cNvPicPr preferRelativeResize="0"/>
          <p:nvPr/>
        </p:nvPicPr>
        <p:blipFill>
          <a:blip r:embed="rId5">
            <a:alphaModFix/>
          </a:blip>
          <a:stretch>
            <a:fillRect/>
          </a:stretch>
        </p:blipFill>
        <p:spPr>
          <a:xfrm>
            <a:off x="837612" y="3414525"/>
            <a:ext cx="1228114" cy="947150"/>
          </a:xfrm>
          <a:prstGeom prst="rect">
            <a:avLst/>
          </a:prstGeom>
          <a:noFill/>
          <a:ln w="9525" cap="flat" cmpd="sng">
            <a:solidFill>
              <a:schemeClr val="accent3"/>
            </a:solidFill>
            <a:prstDash val="solid"/>
            <a:round/>
            <a:headEnd type="none" w="sm" len="sm"/>
            <a:tailEnd type="none" w="sm" len="sm"/>
          </a:ln>
        </p:spPr>
      </p:pic>
      <p:pic>
        <p:nvPicPr>
          <p:cNvPr id="106" name="Google Shape;106;p15"/>
          <p:cNvPicPr preferRelativeResize="0"/>
          <p:nvPr/>
        </p:nvPicPr>
        <p:blipFill>
          <a:blip r:embed="rId6">
            <a:alphaModFix/>
          </a:blip>
          <a:stretch>
            <a:fillRect/>
          </a:stretch>
        </p:blipFill>
        <p:spPr>
          <a:xfrm>
            <a:off x="6893475" y="3414525"/>
            <a:ext cx="1115500" cy="947150"/>
          </a:xfrm>
          <a:prstGeom prst="rect">
            <a:avLst/>
          </a:prstGeom>
          <a:noFill/>
          <a:ln w="9525" cap="flat" cmpd="sng">
            <a:solidFill>
              <a:schemeClr val="accent3"/>
            </a:solidFill>
            <a:prstDash val="solid"/>
            <a:round/>
            <a:headEnd type="none" w="sm" len="sm"/>
            <a:tailEnd type="none" w="sm" len="sm"/>
          </a:ln>
        </p:spPr>
      </p:pic>
      <p:pic>
        <p:nvPicPr>
          <p:cNvPr id="107" name="Google Shape;107;p15"/>
          <p:cNvPicPr preferRelativeResize="0"/>
          <p:nvPr/>
        </p:nvPicPr>
        <p:blipFill>
          <a:blip r:embed="rId7">
            <a:alphaModFix/>
          </a:blip>
          <a:stretch>
            <a:fillRect/>
          </a:stretch>
        </p:blipFill>
        <p:spPr>
          <a:xfrm>
            <a:off x="1309300" y="1464900"/>
            <a:ext cx="979800" cy="947150"/>
          </a:xfrm>
          <a:prstGeom prst="rect">
            <a:avLst/>
          </a:prstGeom>
          <a:noFill/>
          <a:ln w="9525" cap="flat" cmpd="sng">
            <a:solidFill>
              <a:schemeClr val="accent3"/>
            </a:solidFill>
            <a:prstDash val="solid"/>
            <a:round/>
            <a:headEnd type="none" w="sm" len="sm"/>
            <a:tailEnd type="none" w="sm" len="sm"/>
          </a:ln>
        </p:spPr>
      </p:pic>
      <p:pic>
        <p:nvPicPr>
          <p:cNvPr id="108" name="Google Shape;108;p15"/>
          <p:cNvPicPr preferRelativeResize="0"/>
          <p:nvPr/>
        </p:nvPicPr>
        <p:blipFill>
          <a:blip r:embed="rId8">
            <a:alphaModFix/>
          </a:blip>
          <a:stretch>
            <a:fillRect/>
          </a:stretch>
        </p:blipFill>
        <p:spPr>
          <a:xfrm>
            <a:off x="1309300" y="1430550"/>
            <a:ext cx="979801" cy="1015849"/>
          </a:xfrm>
          <a:prstGeom prst="rect">
            <a:avLst/>
          </a:prstGeom>
          <a:noFill/>
          <a:ln w="9525" cap="flat" cmpd="sng">
            <a:solidFill>
              <a:schemeClr val="accent3"/>
            </a:solidFill>
            <a:prstDash val="solid"/>
            <a:round/>
            <a:headEnd type="none" w="sm" len="sm"/>
            <a:tailEnd type="none" w="sm" len="sm"/>
          </a:ln>
        </p:spPr>
      </p:pic>
      <p:pic>
        <p:nvPicPr>
          <p:cNvPr id="109" name="Google Shape;109;p15"/>
          <p:cNvPicPr preferRelativeResize="0"/>
          <p:nvPr/>
        </p:nvPicPr>
        <p:blipFill>
          <a:blip r:embed="rId9">
            <a:alphaModFix/>
          </a:blip>
          <a:stretch>
            <a:fillRect/>
          </a:stretch>
        </p:blipFill>
        <p:spPr>
          <a:xfrm>
            <a:off x="540535" y="549147"/>
            <a:ext cx="545315" cy="487717"/>
          </a:xfrm>
          <a:prstGeom prst="rect">
            <a:avLst/>
          </a:prstGeom>
          <a:noFill/>
          <a:ln w="9525" cap="flat" cmpd="sng">
            <a:solidFill>
              <a:schemeClr val="lt1"/>
            </a:solidFill>
            <a:prstDash val="solid"/>
            <a:round/>
            <a:headEnd type="none" w="sm" len="sm"/>
            <a:tailEnd type="none" w="sm" len="sm"/>
          </a:ln>
        </p:spPr>
      </p:pic>
      <p:pic>
        <p:nvPicPr>
          <p:cNvPr id="110" name="Google Shape;110;p15"/>
          <p:cNvPicPr preferRelativeResize="0"/>
          <p:nvPr/>
        </p:nvPicPr>
        <p:blipFill>
          <a:blip r:embed="rId10">
            <a:alphaModFix/>
          </a:blip>
          <a:stretch>
            <a:fillRect/>
          </a:stretch>
        </p:blipFill>
        <p:spPr>
          <a:xfrm>
            <a:off x="8492250" y="0"/>
            <a:ext cx="651750" cy="597375"/>
          </a:xfrm>
          <a:prstGeom prst="rect">
            <a:avLst/>
          </a:prstGeom>
          <a:noFill/>
          <a:ln>
            <a:noFill/>
          </a:ln>
        </p:spPr>
      </p:pic>
      <p:sp>
        <p:nvSpPr>
          <p:cNvPr id="111" name="Google Shape;11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3</a:t>
            </a:fld>
            <a:endParaRPr u="sng">
              <a:solidFill>
                <a:schemeClr val="accent3"/>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2"/>
          <p:cNvSpPr txBox="1"/>
          <p:nvPr/>
        </p:nvSpPr>
        <p:spPr>
          <a:xfrm>
            <a:off x="267629" y="1081008"/>
            <a:ext cx="8010957" cy="386564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chemeClr val="accent3"/>
                </a:solidFill>
              </a:rPr>
              <a:t>   </a:t>
            </a:r>
            <a:r>
              <a:rPr lang="en" sz="4000" b="1" dirty="0">
                <a:solidFill>
                  <a:schemeClr val="accent3"/>
                </a:solidFill>
                <a:latin typeface="Raleway" pitchFamily="2" charset="0"/>
              </a:rPr>
              <a:t>3. Operational Efficiency:</a:t>
            </a:r>
          </a:p>
          <a:p>
            <a:pPr marL="457200" lvl="0" indent="0" algn="just" rtl="0">
              <a:spcBef>
                <a:spcPts val="0"/>
              </a:spcBef>
              <a:spcAft>
                <a:spcPts val="0"/>
              </a:spcAft>
              <a:buNone/>
            </a:pPr>
            <a:endParaRPr lang="en" sz="2140" b="1" dirty="0">
              <a:solidFill>
                <a:schemeClr val="accent3"/>
              </a:solidFill>
              <a:latin typeface="Raleway" pitchFamily="2" charset="0"/>
            </a:endParaRPr>
          </a:p>
          <a:p>
            <a:pPr marL="457200" lvl="0" indent="0" rtl="0">
              <a:spcBef>
                <a:spcPts val="0"/>
              </a:spcBef>
              <a:spcAft>
                <a:spcPts val="0"/>
              </a:spcAft>
              <a:buNone/>
            </a:pPr>
            <a:r>
              <a:rPr lang="en" sz="2140" b="1" dirty="0">
                <a:solidFill>
                  <a:schemeClr val="accent3"/>
                </a:solidFill>
                <a:latin typeface="Raleway" pitchFamily="2" charset="0"/>
              </a:rPr>
              <a:t>- </a:t>
            </a:r>
            <a:r>
              <a:rPr lang="en" sz="2140" dirty="0">
                <a:solidFill>
                  <a:schemeClr val="accent3"/>
                </a:solidFill>
                <a:latin typeface="Raleway" pitchFamily="2" charset="0"/>
              </a:rPr>
              <a:t>Optimize Fulfillment Process: Identify and eliminate bottlenecks.</a:t>
            </a:r>
          </a:p>
          <a:p>
            <a:pPr marL="457200" lvl="0" indent="0" algn="just" rtl="0">
              <a:spcBef>
                <a:spcPts val="0"/>
              </a:spcBef>
              <a:spcAft>
                <a:spcPts val="0"/>
              </a:spcAft>
              <a:buNone/>
            </a:pPr>
            <a:r>
              <a:rPr lang="en" sz="2140" dirty="0">
                <a:solidFill>
                  <a:schemeClr val="accent3"/>
                </a:solidFill>
                <a:latin typeface="Raleway" pitchFamily="2" charset="0"/>
              </a:rPr>
              <a:t>- Payment Method Optimization: Analyze popular methods and optimize gateways.</a:t>
            </a:r>
            <a:endParaRPr sz="2140" dirty="0">
              <a:solidFill>
                <a:schemeClr val="accent3"/>
              </a:solidFill>
              <a:latin typeface="Raleway" pitchFamily="2" charset="0"/>
            </a:endParaRPr>
          </a:p>
          <a:p>
            <a:pPr marL="457200" lvl="0" indent="0" algn="just" rtl="0">
              <a:spcBef>
                <a:spcPts val="0"/>
              </a:spcBef>
              <a:spcAft>
                <a:spcPts val="0"/>
              </a:spcAft>
              <a:buNone/>
            </a:pPr>
            <a:r>
              <a:rPr lang="en" sz="2140" dirty="0">
                <a:solidFill>
                  <a:schemeClr val="accent3"/>
                </a:solidFill>
                <a:latin typeface="Raleway" pitchFamily="2" charset="0"/>
              </a:rPr>
              <a:t>- Customer Support: improving overall customer satisfaction by enhancing customer support services.</a:t>
            </a:r>
            <a:endParaRPr sz="2140" dirty="0">
              <a:solidFill>
                <a:schemeClr val="accent3"/>
              </a:solidFill>
              <a:latin typeface="Raleway" pitchFamily="2" charset="0"/>
            </a:endParaRPr>
          </a:p>
          <a:p>
            <a:pPr marL="457200" lvl="0" indent="0" algn="just" rtl="0">
              <a:spcBef>
                <a:spcPts val="0"/>
              </a:spcBef>
              <a:spcAft>
                <a:spcPts val="0"/>
              </a:spcAft>
              <a:buNone/>
            </a:pPr>
            <a:r>
              <a:rPr lang="en" sz="2140" dirty="0">
                <a:solidFill>
                  <a:schemeClr val="accent3"/>
                </a:solidFill>
                <a:latin typeface="Raleway" pitchFamily="2" charset="0"/>
              </a:rPr>
              <a:t>- Implement CRM tool to track and report progress.</a:t>
            </a:r>
            <a:endParaRPr sz="2140" dirty="0">
              <a:solidFill>
                <a:schemeClr val="accent3"/>
              </a:solidFill>
              <a:latin typeface="Raleway" pitchFamily="2" charset="0"/>
            </a:endParaRPr>
          </a:p>
          <a:p>
            <a:pPr marL="0" lvl="0" indent="0" algn="l" rtl="0">
              <a:spcBef>
                <a:spcPts val="0"/>
              </a:spcBef>
              <a:spcAft>
                <a:spcPts val="0"/>
              </a:spcAft>
              <a:buNone/>
            </a:pPr>
            <a:endParaRPr sz="2800" dirty="0">
              <a:solidFill>
                <a:schemeClr val="accent3"/>
              </a:solidFill>
            </a:endParaRPr>
          </a:p>
        </p:txBody>
      </p:sp>
      <p:pic>
        <p:nvPicPr>
          <p:cNvPr id="336" name="Google Shape;336;p42"/>
          <p:cNvPicPr preferRelativeResize="0"/>
          <p:nvPr/>
        </p:nvPicPr>
        <p:blipFill>
          <a:blip r:embed="rId3">
            <a:alphaModFix/>
          </a:blip>
          <a:stretch>
            <a:fillRect/>
          </a:stretch>
        </p:blipFill>
        <p:spPr>
          <a:xfrm>
            <a:off x="8474975" y="0"/>
            <a:ext cx="669025" cy="564650"/>
          </a:xfrm>
          <a:prstGeom prst="rect">
            <a:avLst/>
          </a:prstGeom>
          <a:noFill/>
          <a:ln>
            <a:noFill/>
          </a:ln>
        </p:spPr>
      </p:pic>
      <p:sp>
        <p:nvSpPr>
          <p:cNvPr id="337" name="Google Shape;337;p4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30</a:t>
            </a:fld>
            <a:endParaRPr u="sng">
              <a:solidFill>
                <a:schemeClr val="accent3"/>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3"/>
          <p:cNvSpPr txBox="1"/>
          <p:nvPr/>
        </p:nvSpPr>
        <p:spPr>
          <a:xfrm>
            <a:off x="724830" y="1083999"/>
            <a:ext cx="7515125" cy="363481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b="1" dirty="0">
                <a:solidFill>
                  <a:schemeClr val="accent3"/>
                </a:solidFill>
                <a:latin typeface="Raleway" pitchFamily="2" charset="0"/>
              </a:rPr>
              <a:t>4. Geographical Expansion:</a:t>
            </a:r>
          </a:p>
          <a:p>
            <a:pPr marL="0" lvl="0" indent="0" algn="l" rtl="0">
              <a:spcBef>
                <a:spcPts val="0"/>
              </a:spcBef>
              <a:spcAft>
                <a:spcPts val="0"/>
              </a:spcAft>
              <a:buNone/>
            </a:pPr>
            <a:endParaRPr lang="en" sz="2140" b="1" dirty="0">
              <a:solidFill>
                <a:schemeClr val="accent3"/>
              </a:solidFill>
              <a:latin typeface="Raleway" pitchFamily="2" charset="0"/>
            </a:endParaRPr>
          </a:p>
          <a:p>
            <a:pPr marL="0" lvl="0" indent="0" algn="l" rtl="0">
              <a:spcBef>
                <a:spcPts val="0"/>
              </a:spcBef>
              <a:spcAft>
                <a:spcPts val="0"/>
              </a:spcAft>
              <a:buNone/>
            </a:pPr>
            <a:r>
              <a:rPr lang="en" sz="2140" dirty="0">
                <a:solidFill>
                  <a:schemeClr val="accent3"/>
                </a:solidFill>
                <a:latin typeface="Raleway" pitchFamily="2" charset="0"/>
              </a:rPr>
              <a:t>Target High-Performing Regions: Allocate marketing budgets to regions.</a:t>
            </a:r>
          </a:p>
          <a:p>
            <a:pPr marL="0" lvl="0" indent="0" algn="l" rtl="0">
              <a:spcBef>
                <a:spcPts val="0"/>
              </a:spcBef>
              <a:spcAft>
                <a:spcPts val="0"/>
              </a:spcAft>
              <a:buNone/>
            </a:pPr>
            <a:endParaRPr sz="2140" dirty="0">
              <a:solidFill>
                <a:schemeClr val="accent3"/>
              </a:solidFill>
              <a:latin typeface="Raleway" pitchFamily="2" charset="0"/>
            </a:endParaRPr>
          </a:p>
          <a:p>
            <a:pPr marL="457200" lvl="0" indent="0" algn="just" rtl="0">
              <a:spcBef>
                <a:spcPts val="0"/>
              </a:spcBef>
              <a:spcAft>
                <a:spcPts val="0"/>
              </a:spcAft>
              <a:buNone/>
            </a:pPr>
            <a:r>
              <a:rPr lang="en" sz="2140" dirty="0">
                <a:solidFill>
                  <a:schemeClr val="accent3"/>
                </a:solidFill>
                <a:latin typeface="Raleway" pitchFamily="2" charset="0"/>
              </a:rPr>
              <a:t>- </a:t>
            </a:r>
            <a:r>
              <a:rPr lang="en" sz="2140" b="1" dirty="0">
                <a:solidFill>
                  <a:schemeClr val="accent3"/>
                </a:solidFill>
                <a:latin typeface="Raleway" pitchFamily="2" charset="0"/>
              </a:rPr>
              <a:t>Localized Offerings: </a:t>
            </a:r>
            <a:r>
              <a:rPr lang="en" sz="2140" dirty="0">
                <a:solidFill>
                  <a:schemeClr val="accent3"/>
                </a:solidFill>
                <a:latin typeface="Raleway" pitchFamily="2" charset="0"/>
              </a:rPr>
              <a:t>Consider offering region-specific products or promotions based on customers’ preferences in different areas.</a:t>
            </a:r>
            <a:endParaRPr sz="2140" dirty="0">
              <a:solidFill>
                <a:schemeClr val="accent3"/>
              </a:solidFill>
              <a:latin typeface="Raleway" pitchFamily="2" charset="0"/>
            </a:endParaRPr>
          </a:p>
          <a:p>
            <a:pPr marL="0" lvl="0" indent="0" algn="l" rtl="0">
              <a:spcBef>
                <a:spcPts val="0"/>
              </a:spcBef>
              <a:spcAft>
                <a:spcPts val="0"/>
              </a:spcAft>
              <a:buNone/>
            </a:pPr>
            <a:endParaRPr sz="2140" dirty="0">
              <a:latin typeface="Raleway" pitchFamily="2" charset="0"/>
            </a:endParaRPr>
          </a:p>
          <a:p>
            <a:pPr marL="0" lvl="0" indent="0" algn="l" rtl="0">
              <a:spcBef>
                <a:spcPts val="0"/>
              </a:spcBef>
              <a:spcAft>
                <a:spcPts val="0"/>
              </a:spcAft>
              <a:buNone/>
            </a:pPr>
            <a:endParaRPr sz="1300" dirty="0"/>
          </a:p>
        </p:txBody>
      </p:sp>
      <p:pic>
        <p:nvPicPr>
          <p:cNvPr id="343" name="Google Shape;343;p43"/>
          <p:cNvPicPr preferRelativeResize="0"/>
          <p:nvPr/>
        </p:nvPicPr>
        <p:blipFill>
          <a:blip r:embed="rId3">
            <a:alphaModFix/>
          </a:blip>
          <a:stretch>
            <a:fillRect/>
          </a:stretch>
        </p:blipFill>
        <p:spPr>
          <a:xfrm>
            <a:off x="8474975" y="0"/>
            <a:ext cx="669025" cy="564650"/>
          </a:xfrm>
          <a:prstGeom prst="rect">
            <a:avLst/>
          </a:prstGeom>
          <a:noFill/>
          <a:ln>
            <a:noFill/>
          </a:ln>
        </p:spPr>
      </p:pic>
      <p:sp>
        <p:nvSpPr>
          <p:cNvPr id="344" name="Google Shape;344;p4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31</a:t>
            </a:fld>
            <a:endParaRPr u="sng">
              <a:solidFill>
                <a:schemeClr val="accent3"/>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4"/>
          <p:cNvSpPr txBox="1">
            <a:spLocks noGrp="1"/>
          </p:cNvSpPr>
          <p:nvPr>
            <p:ph type="body" idx="1"/>
          </p:nvPr>
        </p:nvSpPr>
        <p:spPr>
          <a:xfrm>
            <a:off x="791936" y="1282390"/>
            <a:ext cx="7592785" cy="3379467"/>
          </a:xfrm>
          <a:prstGeom prst="rect">
            <a:avLst/>
          </a:prstGeom>
        </p:spPr>
        <p:txBody>
          <a:bodyPr spcFirstLastPara="1" wrap="square" lIns="91425" tIns="91425" rIns="91425" bIns="91425" anchor="t" anchorCtr="0">
            <a:normAutofit fontScale="47500" lnSpcReduction="20000"/>
          </a:bodyPr>
          <a:lstStyle/>
          <a:p>
            <a:pPr marL="0" lvl="0" indent="0" algn="just" rtl="0">
              <a:lnSpc>
                <a:spcPct val="100000"/>
              </a:lnSpc>
              <a:spcBef>
                <a:spcPts val="0"/>
              </a:spcBef>
              <a:spcAft>
                <a:spcPts val="0"/>
              </a:spcAft>
              <a:buNone/>
            </a:pPr>
            <a:r>
              <a:rPr lang="en" sz="7300" b="1" dirty="0">
                <a:solidFill>
                  <a:schemeClr val="accent3"/>
                </a:solidFill>
                <a:latin typeface="Raleway" pitchFamily="2" charset="0"/>
                <a:ea typeface="Arial"/>
                <a:cs typeface="Arial"/>
                <a:sym typeface="Arial"/>
              </a:rPr>
              <a:t>5. Data-Driven Decision Making:</a:t>
            </a:r>
          </a:p>
          <a:p>
            <a:pPr marL="0" lvl="0" indent="0" algn="just" rtl="0">
              <a:lnSpc>
                <a:spcPct val="100000"/>
              </a:lnSpc>
              <a:spcBef>
                <a:spcPts val="0"/>
              </a:spcBef>
              <a:spcAft>
                <a:spcPts val="0"/>
              </a:spcAft>
              <a:buNone/>
            </a:pPr>
            <a:endParaRPr lang="en" sz="3900" b="1" dirty="0">
              <a:solidFill>
                <a:schemeClr val="accent3"/>
              </a:solidFill>
              <a:latin typeface="Arial"/>
              <a:ea typeface="Arial"/>
              <a:cs typeface="Arial"/>
              <a:sym typeface="Arial"/>
            </a:endParaRPr>
          </a:p>
          <a:p>
            <a:pPr marL="0" lvl="0" indent="0" algn="just" rtl="0">
              <a:lnSpc>
                <a:spcPct val="100000"/>
              </a:lnSpc>
              <a:spcBef>
                <a:spcPts val="0"/>
              </a:spcBef>
              <a:spcAft>
                <a:spcPts val="0"/>
              </a:spcAft>
              <a:buNone/>
            </a:pPr>
            <a:r>
              <a:rPr lang="en" sz="4500" dirty="0">
                <a:solidFill>
                  <a:schemeClr val="accent3"/>
                </a:solidFill>
                <a:latin typeface="Raleway" pitchFamily="2" charset="0"/>
                <a:ea typeface="Arial"/>
                <a:cs typeface="Arial"/>
                <a:sym typeface="Arial"/>
              </a:rPr>
              <a:t>Continuous Monitoring: Implement a system for continuous monitoring of key metrics and customer feedback. Stay agile and adapt strategies based on changing customer behaviors and market trends.</a:t>
            </a:r>
            <a:endParaRPr sz="4500" dirty="0">
              <a:solidFill>
                <a:schemeClr val="accent3"/>
              </a:solidFill>
              <a:latin typeface="Raleway" pitchFamily="2" charset="0"/>
              <a:ea typeface="Arial"/>
              <a:cs typeface="Arial"/>
              <a:sym typeface="Arial"/>
            </a:endParaRPr>
          </a:p>
          <a:p>
            <a:pPr marL="457200" lvl="0" indent="0" algn="just" rtl="0">
              <a:lnSpc>
                <a:spcPct val="100000"/>
              </a:lnSpc>
              <a:spcBef>
                <a:spcPts val="0"/>
              </a:spcBef>
              <a:spcAft>
                <a:spcPts val="0"/>
              </a:spcAft>
              <a:buNone/>
            </a:pPr>
            <a:endParaRPr sz="4500" dirty="0">
              <a:solidFill>
                <a:schemeClr val="accent3"/>
              </a:solidFill>
              <a:latin typeface="Raleway" pitchFamily="2" charset="0"/>
              <a:ea typeface="Arial"/>
              <a:cs typeface="Arial"/>
              <a:sym typeface="Arial"/>
            </a:endParaRPr>
          </a:p>
          <a:p>
            <a:pPr marL="457200" lvl="0" indent="0" algn="just" rtl="0">
              <a:lnSpc>
                <a:spcPct val="100000"/>
              </a:lnSpc>
              <a:spcBef>
                <a:spcPts val="0"/>
              </a:spcBef>
              <a:spcAft>
                <a:spcPts val="0"/>
              </a:spcAft>
              <a:buNone/>
            </a:pPr>
            <a:r>
              <a:rPr lang="en" sz="4500" dirty="0">
                <a:solidFill>
                  <a:schemeClr val="accent3"/>
                </a:solidFill>
                <a:latin typeface="Raleway" pitchFamily="2" charset="0"/>
                <a:ea typeface="Arial"/>
                <a:cs typeface="Arial"/>
                <a:sym typeface="Arial"/>
              </a:rPr>
              <a:t>- </a:t>
            </a:r>
            <a:r>
              <a:rPr lang="en" sz="4500" b="1" dirty="0">
                <a:solidFill>
                  <a:schemeClr val="accent3"/>
                </a:solidFill>
                <a:latin typeface="Raleway" pitchFamily="2" charset="0"/>
                <a:ea typeface="Arial"/>
                <a:cs typeface="Arial"/>
                <a:sym typeface="Arial"/>
              </a:rPr>
              <a:t>Predictive Analytics: </a:t>
            </a:r>
            <a:r>
              <a:rPr lang="en" sz="4500" dirty="0">
                <a:solidFill>
                  <a:schemeClr val="accent3"/>
                </a:solidFill>
                <a:latin typeface="Raleway" pitchFamily="2" charset="0"/>
                <a:ea typeface="Arial"/>
                <a:cs typeface="Arial"/>
                <a:sym typeface="Arial"/>
              </a:rPr>
              <a:t>Invest in predictive analytics models to forecast customer demand and trends, enabling proactive decision-making.</a:t>
            </a:r>
            <a:endParaRPr sz="4500" dirty="0">
              <a:solidFill>
                <a:schemeClr val="accent3"/>
              </a:solidFill>
              <a:latin typeface="Raleway" pitchFamily="2" charset="0"/>
              <a:ea typeface="Arial"/>
              <a:cs typeface="Arial"/>
              <a:sym typeface="Arial"/>
            </a:endParaRPr>
          </a:p>
          <a:p>
            <a:pPr marL="0" lvl="0" indent="0" algn="l" rtl="0">
              <a:lnSpc>
                <a:spcPct val="100000"/>
              </a:lnSpc>
              <a:spcBef>
                <a:spcPts val="0"/>
              </a:spcBef>
              <a:spcAft>
                <a:spcPts val="0"/>
              </a:spcAft>
              <a:buNone/>
            </a:pPr>
            <a:endParaRPr sz="3900" dirty="0">
              <a:solidFill>
                <a:schemeClr val="accent3"/>
              </a:solidFill>
              <a:latin typeface="Arial"/>
              <a:ea typeface="Arial"/>
              <a:cs typeface="Arial"/>
              <a:sym typeface="Arial"/>
            </a:endParaRPr>
          </a:p>
          <a:p>
            <a:pPr marL="0" lvl="0" indent="0" algn="l" rtl="0">
              <a:spcBef>
                <a:spcPts val="0"/>
              </a:spcBef>
              <a:spcAft>
                <a:spcPts val="1200"/>
              </a:spcAft>
              <a:buNone/>
            </a:pPr>
            <a:endParaRPr sz="1429" dirty="0">
              <a:solidFill>
                <a:schemeClr val="accent3"/>
              </a:solidFill>
            </a:endParaRPr>
          </a:p>
        </p:txBody>
      </p:sp>
      <p:pic>
        <p:nvPicPr>
          <p:cNvPr id="350" name="Google Shape;350;p44"/>
          <p:cNvPicPr preferRelativeResize="0"/>
          <p:nvPr/>
        </p:nvPicPr>
        <p:blipFill>
          <a:blip r:embed="rId3">
            <a:alphaModFix/>
          </a:blip>
          <a:stretch>
            <a:fillRect/>
          </a:stretch>
        </p:blipFill>
        <p:spPr>
          <a:xfrm>
            <a:off x="8474975" y="0"/>
            <a:ext cx="669025" cy="564650"/>
          </a:xfrm>
          <a:prstGeom prst="rect">
            <a:avLst/>
          </a:prstGeom>
          <a:noFill/>
          <a:ln>
            <a:noFill/>
          </a:ln>
        </p:spPr>
      </p:pic>
      <p:sp>
        <p:nvSpPr>
          <p:cNvPr id="351" name="Google Shape;351;p4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32</a:t>
            </a:fld>
            <a:endParaRPr u="sng">
              <a:solidFill>
                <a:schemeClr val="accent3"/>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5"/>
          <p:cNvSpPr txBox="1">
            <a:spLocks noGrp="1"/>
          </p:cNvSpPr>
          <p:nvPr>
            <p:ph type="body" idx="1"/>
          </p:nvPr>
        </p:nvSpPr>
        <p:spPr>
          <a:xfrm>
            <a:off x="681622" y="1126273"/>
            <a:ext cx="7793353" cy="3479182"/>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b="1" dirty="0">
                <a:solidFill>
                  <a:schemeClr val="accent3"/>
                </a:solidFill>
                <a:latin typeface="Raleway" pitchFamily="2" charset="0"/>
                <a:ea typeface="Arial"/>
                <a:cs typeface="Arial"/>
                <a:sym typeface="Arial"/>
              </a:rPr>
              <a:t>6. Customer Privacy and Security:</a:t>
            </a:r>
          </a:p>
          <a:p>
            <a:pPr marL="0" lvl="0" indent="0" algn="l" rtl="0">
              <a:lnSpc>
                <a:spcPct val="100000"/>
              </a:lnSpc>
              <a:spcBef>
                <a:spcPts val="0"/>
              </a:spcBef>
              <a:spcAft>
                <a:spcPts val="0"/>
              </a:spcAft>
              <a:buNone/>
            </a:pPr>
            <a:endParaRPr lang="en" sz="2140" b="1" dirty="0">
              <a:solidFill>
                <a:schemeClr val="accent3"/>
              </a:solidFill>
              <a:latin typeface="Raleway" pitchFamily="2" charset="0"/>
              <a:ea typeface="Arial"/>
              <a:cs typeface="Arial"/>
              <a:sym typeface="Arial"/>
            </a:endParaRPr>
          </a:p>
          <a:p>
            <a:pPr marL="0" lvl="0" indent="0" algn="just" rtl="0">
              <a:lnSpc>
                <a:spcPct val="100000"/>
              </a:lnSpc>
              <a:spcBef>
                <a:spcPts val="0"/>
              </a:spcBef>
              <a:spcAft>
                <a:spcPts val="0"/>
              </a:spcAft>
              <a:buNone/>
            </a:pPr>
            <a:r>
              <a:rPr lang="en" sz="2140" dirty="0">
                <a:solidFill>
                  <a:schemeClr val="accent3"/>
                </a:solidFill>
                <a:latin typeface="Raleway" pitchFamily="2" charset="0"/>
                <a:ea typeface="Arial"/>
                <a:cs typeface="Arial"/>
                <a:sym typeface="Arial"/>
              </a:rPr>
              <a:t>- </a:t>
            </a:r>
            <a:r>
              <a:rPr lang="en" sz="2140" b="1" dirty="0">
                <a:solidFill>
                  <a:schemeClr val="accent3"/>
                </a:solidFill>
                <a:latin typeface="Raleway" pitchFamily="2" charset="0"/>
                <a:ea typeface="Arial"/>
                <a:cs typeface="Arial"/>
                <a:sym typeface="Arial"/>
              </a:rPr>
              <a:t>Data Protection: </a:t>
            </a:r>
            <a:r>
              <a:rPr lang="en" sz="2140" dirty="0">
                <a:solidFill>
                  <a:schemeClr val="accent3"/>
                </a:solidFill>
                <a:latin typeface="Raleway" pitchFamily="2" charset="0"/>
                <a:ea typeface="Arial"/>
                <a:cs typeface="Arial"/>
                <a:sym typeface="Arial"/>
              </a:rPr>
              <a:t>Ensure strict adherence to data protection regulations to maintain customer trust. Regularly update security protocols to safeguard customer data. </a:t>
            </a:r>
            <a:r>
              <a:rPr lang="en" sz="2140" u="sng" dirty="0">
                <a:solidFill>
                  <a:schemeClr val="accent3"/>
                </a:solidFill>
                <a:latin typeface="Raleway" pitchFamily="2" charset="0"/>
                <a:ea typeface="Arial"/>
                <a:cs typeface="Arial"/>
                <a:sym typeface="Arial"/>
              </a:rPr>
              <a:t>Protect customer PII</a:t>
            </a:r>
            <a:r>
              <a:rPr lang="en" sz="2140" dirty="0">
                <a:solidFill>
                  <a:schemeClr val="accent3"/>
                </a:solidFill>
                <a:latin typeface="Raleway" pitchFamily="2" charset="0"/>
                <a:ea typeface="Arial"/>
                <a:cs typeface="Arial"/>
                <a:sym typeface="Arial"/>
              </a:rPr>
              <a:t>.</a:t>
            </a:r>
            <a:endParaRPr sz="2140" dirty="0">
              <a:solidFill>
                <a:schemeClr val="accent3"/>
              </a:solidFill>
              <a:latin typeface="Raleway" pitchFamily="2" charset="0"/>
            </a:endParaRPr>
          </a:p>
        </p:txBody>
      </p:sp>
      <p:pic>
        <p:nvPicPr>
          <p:cNvPr id="357" name="Google Shape;357;p45"/>
          <p:cNvPicPr preferRelativeResize="0"/>
          <p:nvPr/>
        </p:nvPicPr>
        <p:blipFill>
          <a:blip r:embed="rId3">
            <a:alphaModFix/>
          </a:blip>
          <a:stretch>
            <a:fillRect/>
          </a:stretch>
        </p:blipFill>
        <p:spPr>
          <a:xfrm>
            <a:off x="8474975" y="0"/>
            <a:ext cx="669025" cy="564650"/>
          </a:xfrm>
          <a:prstGeom prst="rect">
            <a:avLst/>
          </a:prstGeom>
          <a:noFill/>
          <a:ln>
            <a:noFill/>
          </a:ln>
        </p:spPr>
      </p:pic>
      <p:sp>
        <p:nvSpPr>
          <p:cNvPr id="358" name="Google Shape;358;p4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33</a:t>
            </a:fld>
            <a:endParaRPr u="sng">
              <a:solidFill>
                <a:schemeClr val="accent3"/>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6"/>
          <p:cNvSpPr txBox="1">
            <a:spLocks noGrp="1"/>
          </p:cNvSpPr>
          <p:nvPr>
            <p:ph type="body" idx="1"/>
          </p:nvPr>
        </p:nvSpPr>
        <p:spPr>
          <a:xfrm>
            <a:off x="747132" y="1115121"/>
            <a:ext cx="7302854" cy="3032335"/>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4000" b="1" dirty="0">
                <a:solidFill>
                  <a:schemeClr val="accent3"/>
                </a:solidFill>
                <a:latin typeface="Raleway" pitchFamily="2" charset="0"/>
                <a:ea typeface="Arial"/>
                <a:cs typeface="Arial"/>
                <a:sym typeface="Arial"/>
              </a:rPr>
              <a:t>7. Feedback Loop:</a:t>
            </a:r>
            <a:endParaRPr sz="4000" b="1" dirty="0">
              <a:solidFill>
                <a:schemeClr val="accent3"/>
              </a:solidFill>
              <a:latin typeface="Raleway" pitchFamily="2" charset="0"/>
              <a:ea typeface="Arial"/>
              <a:cs typeface="Arial"/>
              <a:sym typeface="Arial"/>
            </a:endParaRPr>
          </a:p>
          <a:p>
            <a:pPr marL="457200" lvl="0" indent="0" algn="just" rtl="0">
              <a:lnSpc>
                <a:spcPct val="100000"/>
              </a:lnSpc>
              <a:spcBef>
                <a:spcPts val="0"/>
              </a:spcBef>
              <a:spcAft>
                <a:spcPts val="0"/>
              </a:spcAft>
              <a:buNone/>
            </a:pPr>
            <a:r>
              <a:rPr lang="en" sz="3000" dirty="0">
                <a:solidFill>
                  <a:schemeClr val="accent3"/>
                </a:solidFill>
                <a:latin typeface="Raleway" pitchFamily="2" charset="0"/>
                <a:ea typeface="Arial"/>
                <a:cs typeface="Arial"/>
                <a:sym typeface="Arial"/>
              </a:rPr>
              <a:t>- </a:t>
            </a:r>
            <a:r>
              <a:rPr lang="en" sz="2140" dirty="0">
                <a:solidFill>
                  <a:schemeClr val="accent3"/>
                </a:solidFill>
                <a:latin typeface="Raleway" pitchFamily="2" charset="0"/>
                <a:ea typeface="Arial"/>
                <a:cs typeface="Arial"/>
                <a:sym typeface="Arial"/>
              </a:rPr>
              <a:t>Customer Feedback: Actively seek feedback from customers feedback to understand their preferences and pain points. Use this feedback to iterate on products, services, and customer experience.</a:t>
            </a:r>
            <a:endParaRPr sz="2140" dirty="0">
              <a:solidFill>
                <a:schemeClr val="accent3"/>
              </a:solidFill>
              <a:latin typeface="Raleway" pitchFamily="2" charset="0"/>
              <a:ea typeface="Arial"/>
              <a:cs typeface="Arial"/>
              <a:sym typeface="Arial"/>
            </a:endParaRPr>
          </a:p>
          <a:p>
            <a:pPr marL="0" lvl="0" indent="0" algn="l" rtl="0">
              <a:spcBef>
                <a:spcPts val="0"/>
              </a:spcBef>
              <a:spcAft>
                <a:spcPts val="1200"/>
              </a:spcAft>
              <a:buNone/>
            </a:pPr>
            <a:endParaRPr sz="3000" dirty="0"/>
          </a:p>
        </p:txBody>
      </p:sp>
      <p:pic>
        <p:nvPicPr>
          <p:cNvPr id="364" name="Google Shape;364;p46"/>
          <p:cNvPicPr preferRelativeResize="0"/>
          <p:nvPr/>
        </p:nvPicPr>
        <p:blipFill>
          <a:blip r:embed="rId3">
            <a:alphaModFix/>
          </a:blip>
          <a:stretch>
            <a:fillRect/>
          </a:stretch>
        </p:blipFill>
        <p:spPr>
          <a:xfrm>
            <a:off x="8474975" y="0"/>
            <a:ext cx="669025" cy="564650"/>
          </a:xfrm>
          <a:prstGeom prst="rect">
            <a:avLst/>
          </a:prstGeom>
          <a:noFill/>
          <a:ln>
            <a:noFill/>
          </a:ln>
        </p:spPr>
      </p:pic>
      <p:sp>
        <p:nvSpPr>
          <p:cNvPr id="365" name="Google Shape;365;p4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34</a:t>
            </a:fld>
            <a:endParaRPr u="sng">
              <a:solidFill>
                <a:schemeClr val="accent3"/>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7"/>
          <p:cNvSpPr txBox="1">
            <a:spLocks noGrp="1"/>
          </p:cNvSpPr>
          <p:nvPr>
            <p:ph type="title"/>
          </p:nvPr>
        </p:nvSpPr>
        <p:spPr>
          <a:xfrm>
            <a:off x="610498" y="1080884"/>
            <a:ext cx="7688700" cy="535200"/>
          </a:xfrm>
          <a:prstGeom prst="rect">
            <a:avLst/>
          </a:prstGeom>
        </p:spPr>
        <p:txBody>
          <a:bodyPr spcFirstLastPara="1" wrap="square" lIns="91425" tIns="91425" rIns="91425" bIns="91425" anchor="t" anchorCtr="0">
            <a:normAutofit fontScale="90000"/>
          </a:bodyPr>
          <a:lstStyle/>
          <a:p>
            <a:pPr marL="0" lvl="0" indent="0" algn="just" rtl="0">
              <a:spcBef>
                <a:spcPts val="0"/>
              </a:spcBef>
              <a:spcAft>
                <a:spcPts val="0"/>
              </a:spcAft>
              <a:buNone/>
            </a:pPr>
            <a:r>
              <a:rPr lang="en" sz="3800" b="0" dirty="0">
                <a:solidFill>
                  <a:schemeClr val="accent3"/>
                </a:solidFill>
                <a:latin typeface="Arial"/>
                <a:ea typeface="Arial"/>
                <a:cs typeface="Arial"/>
                <a:sym typeface="Arial"/>
              </a:rPr>
              <a:t> </a:t>
            </a:r>
            <a:r>
              <a:rPr lang="en" sz="4400" dirty="0">
                <a:solidFill>
                  <a:schemeClr val="accent3"/>
                </a:solidFill>
                <a:latin typeface="Raleway" pitchFamily="2" charset="0"/>
                <a:ea typeface="Arial"/>
                <a:cs typeface="Arial"/>
                <a:sym typeface="Arial"/>
              </a:rPr>
              <a:t>Conclusion</a:t>
            </a:r>
            <a:endParaRPr sz="4400" dirty="0">
              <a:latin typeface="Raleway" pitchFamily="2" charset="0"/>
            </a:endParaRPr>
          </a:p>
        </p:txBody>
      </p:sp>
      <p:sp>
        <p:nvSpPr>
          <p:cNvPr id="371" name="Google Shape;371;p47"/>
          <p:cNvSpPr txBox="1">
            <a:spLocks noGrp="1"/>
          </p:cNvSpPr>
          <p:nvPr>
            <p:ph type="body" idx="1"/>
          </p:nvPr>
        </p:nvSpPr>
        <p:spPr>
          <a:xfrm>
            <a:off x="786275" y="1954413"/>
            <a:ext cx="7688700" cy="30360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2140" dirty="0">
                <a:solidFill>
                  <a:schemeClr val="accent3"/>
                </a:solidFill>
                <a:latin typeface="Raleway" pitchFamily="2" charset="0"/>
                <a:ea typeface="Arial"/>
                <a:cs typeface="Arial"/>
                <a:sym typeface="Arial"/>
              </a:rPr>
              <a:t>Implementing the recommendations would boost customer satisfaction, sales, and operational efficiency for Sterling E Commerce, ensuring sustainable growth and a competitive edge in e-commerce. Continuous analysis and adaptation based on market changes and customer needs are essential. </a:t>
            </a:r>
            <a:r>
              <a:rPr lang="en" sz="2140" b="1" u="sng" dirty="0">
                <a:solidFill>
                  <a:schemeClr val="accent3"/>
                </a:solidFill>
                <a:latin typeface="Raleway" pitchFamily="2" charset="0"/>
                <a:ea typeface="Arial"/>
                <a:cs typeface="Arial"/>
                <a:sym typeface="Arial"/>
              </a:rPr>
              <a:t>Adopting an Agile approach company-wide would yield significant benefits.</a:t>
            </a:r>
            <a:endParaRPr sz="2140" dirty="0">
              <a:latin typeface="Raleway" pitchFamily="2" charset="0"/>
            </a:endParaRPr>
          </a:p>
        </p:txBody>
      </p:sp>
      <p:pic>
        <p:nvPicPr>
          <p:cNvPr id="372" name="Google Shape;372;p47"/>
          <p:cNvPicPr preferRelativeResize="0"/>
          <p:nvPr/>
        </p:nvPicPr>
        <p:blipFill>
          <a:blip r:embed="rId3">
            <a:alphaModFix/>
          </a:blip>
          <a:stretch>
            <a:fillRect/>
          </a:stretch>
        </p:blipFill>
        <p:spPr>
          <a:xfrm>
            <a:off x="8474975" y="0"/>
            <a:ext cx="669025" cy="564650"/>
          </a:xfrm>
          <a:prstGeom prst="rect">
            <a:avLst/>
          </a:prstGeom>
          <a:noFill/>
          <a:ln>
            <a:noFill/>
          </a:ln>
        </p:spPr>
      </p:pic>
      <p:sp>
        <p:nvSpPr>
          <p:cNvPr id="373" name="Google Shape;373;p4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35</a:t>
            </a:fld>
            <a:endParaRPr u="sng">
              <a:solidFill>
                <a:schemeClr val="accent3"/>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86" name="Google Shape;386;p4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87" name="Google Shape;387;p49"/>
          <p:cNvPicPr preferRelativeResize="0"/>
          <p:nvPr/>
        </p:nvPicPr>
        <p:blipFill>
          <a:blip r:embed="rId3">
            <a:alphaModFix/>
          </a:blip>
          <a:stretch>
            <a:fillRect/>
          </a:stretch>
        </p:blipFill>
        <p:spPr>
          <a:xfrm>
            <a:off x="0" y="0"/>
            <a:ext cx="9075550" cy="5143499"/>
          </a:xfrm>
          <a:prstGeom prst="rect">
            <a:avLst/>
          </a:prstGeom>
          <a:noFill/>
          <a:ln>
            <a:noFill/>
          </a:ln>
        </p:spPr>
      </p:pic>
      <p:pic>
        <p:nvPicPr>
          <p:cNvPr id="388" name="Google Shape;388;p49"/>
          <p:cNvPicPr preferRelativeResize="0"/>
          <p:nvPr/>
        </p:nvPicPr>
        <p:blipFill>
          <a:blip r:embed="rId4">
            <a:alphaModFix/>
          </a:blip>
          <a:stretch>
            <a:fillRect/>
          </a:stretch>
        </p:blipFill>
        <p:spPr>
          <a:xfrm>
            <a:off x="8474975" y="0"/>
            <a:ext cx="669025" cy="564650"/>
          </a:xfrm>
          <a:prstGeom prst="rect">
            <a:avLst/>
          </a:prstGeom>
          <a:noFill/>
          <a:ln>
            <a:noFill/>
          </a:ln>
        </p:spPr>
      </p:pic>
      <p:sp>
        <p:nvSpPr>
          <p:cNvPr id="389" name="Google Shape;389;p4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36</a:t>
            </a:fld>
            <a:endParaRPr u="sng">
              <a:solidFill>
                <a:schemeClr val="accent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8"/>
          <p:cNvSpPr txBox="1">
            <a:spLocks noGrp="1"/>
          </p:cNvSpPr>
          <p:nvPr>
            <p:ph type="body" idx="1"/>
          </p:nvPr>
        </p:nvSpPr>
        <p:spPr>
          <a:xfrm>
            <a:off x="727650" y="992459"/>
            <a:ext cx="7688700" cy="3757392"/>
          </a:xfrm>
          <a:prstGeom prst="rect">
            <a:avLst/>
          </a:prstGeom>
        </p:spPr>
        <p:txBody>
          <a:bodyPr spcFirstLastPara="1" wrap="square" lIns="91425" tIns="91425" rIns="91425" bIns="91425" anchor="ctr" anchorCtr="0">
            <a:normAutofit/>
          </a:bodyPr>
          <a:lstStyle/>
          <a:p>
            <a:pPr marL="0" lvl="0" indent="0" algn="ctr" rtl="0">
              <a:lnSpc>
                <a:spcPct val="115000"/>
              </a:lnSpc>
              <a:spcBef>
                <a:spcPts val="1000"/>
              </a:spcBef>
              <a:spcAft>
                <a:spcPts val="1200"/>
              </a:spcAft>
              <a:buNone/>
            </a:pPr>
            <a:r>
              <a:rPr lang="en" sz="12400" b="1" dirty="0">
                <a:solidFill>
                  <a:schemeClr val="accent3"/>
                </a:solidFill>
                <a:latin typeface="Raleway" pitchFamily="2" charset="0"/>
              </a:rPr>
              <a:t>Q &amp; A</a:t>
            </a:r>
            <a:endParaRPr sz="12400" b="1" dirty="0">
              <a:solidFill>
                <a:schemeClr val="accent3"/>
              </a:solidFill>
              <a:latin typeface="Raleway" pitchFamily="2" charset="0"/>
            </a:endParaRPr>
          </a:p>
        </p:txBody>
      </p:sp>
      <p:pic>
        <p:nvPicPr>
          <p:cNvPr id="379" name="Google Shape;379;p48"/>
          <p:cNvPicPr preferRelativeResize="0"/>
          <p:nvPr/>
        </p:nvPicPr>
        <p:blipFill>
          <a:blip r:embed="rId3">
            <a:alphaModFix/>
          </a:blip>
          <a:stretch>
            <a:fillRect/>
          </a:stretch>
        </p:blipFill>
        <p:spPr>
          <a:xfrm>
            <a:off x="8474975" y="0"/>
            <a:ext cx="669025" cy="564650"/>
          </a:xfrm>
          <a:prstGeom prst="rect">
            <a:avLst/>
          </a:prstGeom>
          <a:noFill/>
          <a:ln>
            <a:noFill/>
          </a:ln>
        </p:spPr>
      </p:pic>
      <p:sp>
        <p:nvSpPr>
          <p:cNvPr id="380" name="Google Shape;380;p4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37</a:t>
            </a:fld>
            <a:endParaRPr u="sng">
              <a:solidFill>
                <a:schemeClr val="accent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729449" y="864299"/>
            <a:ext cx="7598121" cy="3500231"/>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br>
              <a:rPr lang="en" sz="4044" dirty="0"/>
            </a:br>
            <a:r>
              <a:rPr lang="en" sz="4000" dirty="0"/>
              <a:t>Project Problem Statement:</a:t>
            </a:r>
            <a:endParaRPr sz="4000" dirty="0"/>
          </a:p>
          <a:p>
            <a:pPr marL="0" lvl="0" indent="0" algn="just" rtl="0">
              <a:spcBef>
                <a:spcPts val="0"/>
              </a:spcBef>
              <a:spcAft>
                <a:spcPts val="0"/>
              </a:spcAft>
              <a:buNone/>
            </a:pPr>
            <a:r>
              <a:rPr lang="en" sz="2144" dirty="0"/>
              <a:t>Sterling E-commerce needs to optimize their porfilio and operations to improve business efficiency and meet evolving customer needs. However, they lack comorehensive insights into customer behaviours and sales patters that would inform effective strategies. By leveraging analytics on their customers behaviours, products, and order data, Sterling can uncover actionable insighte to streamline processes, adjust product assortments and provide better customer experience.</a:t>
            </a:r>
            <a:endParaRPr sz="2100" b="0" dirty="0">
              <a:solidFill>
                <a:srgbClr val="202124"/>
              </a:solidFill>
              <a:highlight>
                <a:srgbClr val="FFFFFF"/>
              </a:highlight>
              <a:latin typeface="Roboto"/>
              <a:ea typeface="Roboto"/>
              <a:cs typeface="Roboto"/>
              <a:sym typeface="Roboto"/>
            </a:endParaRPr>
          </a:p>
          <a:p>
            <a:pPr marL="0" lvl="0" indent="0" algn="just" rtl="0">
              <a:spcBef>
                <a:spcPts val="0"/>
              </a:spcBef>
              <a:spcAft>
                <a:spcPts val="0"/>
              </a:spcAft>
              <a:buNone/>
            </a:pPr>
            <a:endParaRPr sz="2100" b="0" dirty="0">
              <a:solidFill>
                <a:srgbClr val="202124"/>
              </a:solidFill>
              <a:highlight>
                <a:srgbClr val="FFFFFF"/>
              </a:highlight>
              <a:latin typeface="Roboto"/>
              <a:ea typeface="Roboto"/>
              <a:cs typeface="Roboto"/>
              <a:sym typeface="Roboto"/>
            </a:endParaRPr>
          </a:p>
        </p:txBody>
      </p:sp>
      <p:pic>
        <p:nvPicPr>
          <p:cNvPr id="117" name="Google Shape;117;p16"/>
          <p:cNvPicPr preferRelativeResize="0"/>
          <p:nvPr/>
        </p:nvPicPr>
        <p:blipFill>
          <a:blip r:embed="rId3">
            <a:alphaModFix/>
          </a:blip>
          <a:stretch>
            <a:fillRect/>
          </a:stretch>
        </p:blipFill>
        <p:spPr>
          <a:xfrm>
            <a:off x="8503950" y="-35200"/>
            <a:ext cx="569400" cy="569400"/>
          </a:xfrm>
          <a:prstGeom prst="rect">
            <a:avLst/>
          </a:prstGeom>
          <a:noFill/>
          <a:ln>
            <a:noFill/>
          </a:ln>
        </p:spPr>
      </p:pic>
      <p:sp>
        <p:nvSpPr>
          <p:cNvPr id="118" name="Google Shape;11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t>4</a:t>
            </a:fld>
            <a:endParaRPr u="sng"/>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a:spLocks noGrp="1"/>
          </p:cNvSpPr>
          <p:nvPr>
            <p:ph type="title"/>
          </p:nvPr>
        </p:nvSpPr>
        <p:spPr>
          <a:xfrm>
            <a:off x="782612" y="830400"/>
            <a:ext cx="7924200" cy="348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4444" b="1" dirty="0"/>
              <a:t>Project objectives:</a:t>
            </a:r>
            <a:endParaRPr sz="4444" b="1" dirty="0"/>
          </a:p>
          <a:p>
            <a:pPr marL="457200" lvl="0" indent="-417194" algn="just" rtl="0">
              <a:spcBef>
                <a:spcPts val="0"/>
              </a:spcBef>
              <a:spcAft>
                <a:spcPts val="0"/>
              </a:spcAft>
              <a:buSzPct val="100000"/>
              <a:buChar char="●"/>
            </a:pPr>
            <a:r>
              <a:rPr lang="en" sz="2400" dirty="0"/>
              <a:t>To identify Sterling E-commerce customers' needs, preferences, and behaviours. </a:t>
            </a:r>
            <a:endParaRPr sz="2400" dirty="0"/>
          </a:p>
          <a:p>
            <a:pPr marL="457200" lvl="0" indent="-417194" algn="just" rtl="0">
              <a:spcBef>
                <a:spcPts val="0"/>
              </a:spcBef>
              <a:spcAft>
                <a:spcPts val="0"/>
              </a:spcAft>
              <a:buSzPct val="100000"/>
              <a:buChar char="●"/>
            </a:pPr>
            <a:r>
              <a:rPr lang="en" sz="2400" dirty="0"/>
              <a:t>To analyze patterns and trends of the dataset for customer satisfaction </a:t>
            </a:r>
            <a:endParaRPr sz="2400" dirty="0"/>
          </a:p>
          <a:p>
            <a:pPr marL="0" lvl="0" indent="0" algn="l" rtl="0">
              <a:spcBef>
                <a:spcPts val="0"/>
              </a:spcBef>
              <a:spcAft>
                <a:spcPts val="0"/>
              </a:spcAft>
              <a:buNone/>
            </a:pPr>
            <a:endParaRPr sz="4200" dirty="0"/>
          </a:p>
        </p:txBody>
      </p:sp>
      <p:pic>
        <p:nvPicPr>
          <p:cNvPr id="124" name="Google Shape;124;p17"/>
          <p:cNvPicPr preferRelativeResize="0"/>
          <p:nvPr/>
        </p:nvPicPr>
        <p:blipFill>
          <a:blip r:embed="rId3">
            <a:alphaModFix/>
          </a:blip>
          <a:stretch>
            <a:fillRect/>
          </a:stretch>
        </p:blipFill>
        <p:spPr>
          <a:xfrm>
            <a:off x="8503950" y="-35200"/>
            <a:ext cx="569400" cy="569400"/>
          </a:xfrm>
          <a:prstGeom prst="rect">
            <a:avLst/>
          </a:prstGeom>
          <a:noFill/>
          <a:ln>
            <a:noFill/>
          </a:ln>
        </p:spPr>
      </p:pic>
      <p:sp>
        <p:nvSpPr>
          <p:cNvPr id="125" name="Google Shape;125;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t>5</a:t>
            </a:fld>
            <a:endParaRPr u="sng"/>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txBox="1">
            <a:spLocks noGrp="1"/>
          </p:cNvSpPr>
          <p:nvPr>
            <p:ph type="title"/>
          </p:nvPr>
        </p:nvSpPr>
        <p:spPr>
          <a:xfrm>
            <a:off x="729450" y="864300"/>
            <a:ext cx="7924200" cy="348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400" dirty="0"/>
              <a:t>Dataset  Collection and Preparation</a:t>
            </a:r>
            <a:r>
              <a:rPr lang="en" sz="3400" b="1" dirty="0"/>
              <a:t>: </a:t>
            </a:r>
            <a:endParaRPr sz="3400" b="1" dirty="0"/>
          </a:p>
          <a:p>
            <a:pPr marL="0" lvl="0" indent="0" algn="l" rtl="0">
              <a:spcBef>
                <a:spcPts val="0"/>
              </a:spcBef>
              <a:spcAft>
                <a:spcPts val="0"/>
              </a:spcAft>
              <a:buNone/>
            </a:pPr>
            <a:endParaRPr sz="3000" dirty="0"/>
          </a:p>
          <a:p>
            <a:pPr marL="0" lvl="0" indent="0" rtl="0">
              <a:spcAft>
                <a:spcPts val="0"/>
              </a:spcAft>
              <a:buNone/>
            </a:pPr>
            <a:r>
              <a:rPr lang="en" sz="2140" dirty="0"/>
              <a:t>The dataset was provided by Sterling E-Commerce to </a:t>
            </a:r>
            <a:r>
              <a:rPr lang="en" sz="2140" u="sng" dirty="0"/>
              <a:t>AMIOD</a:t>
            </a:r>
            <a:r>
              <a:rPr lang="en" sz="2140" dirty="0"/>
              <a:t>.</a:t>
            </a:r>
            <a:endParaRPr sz="2140" dirty="0"/>
          </a:p>
          <a:p>
            <a:pPr marL="0" lvl="0" indent="0" algn="l" rtl="0">
              <a:spcBef>
                <a:spcPts val="0"/>
              </a:spcBef>
              <a:spcAft>
                <a:spcPts val="0"/>
              </a:spcAft>
              <a:buNone/>
            </a:pPr>
            <a:endParaRPr sz="4200" dirty="0"/>
          </a:p>
        </p:txBody>
      </p:sp>
      <p:pic>
        <p:nvPicPr>
          <p:cNvPr id="131" name="Google Shape;131;p18"/>
          <p:cNvPicPr preferRelativeResize="0"/>
          <p:nvPr/>
        </p:nvPicPr>
        <p:blipFill>
          <a:blip r:embed="rId3">
            <a:alphaModFix/>
          </a:blip>
          <a:stretch>
            <a:fillRect/>
          </a:stretch>
        </p:blipFill>
        <p:spPr>
          <a:xfrm>
            <a:off x="8503950" y="-35200"/>
            <a:ext cx="569400" cy="569400"/>
          </a:xfrm>
          <a:prstGeom prst="rect">
            <a:avLst/>
          </a:prstGeom>
          <a:noFill/>
          <a:ln>
            <a:noFill/>
          </a:ln>
        </p:spPr>
      </p:pic>
      <p:sp>
        <p:nvSpPr>
          <p:cNvPr id="132" name="Google Shape;132;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t>6</a:t>
            </a:fld>
            <a:endParaRPr u="sng"/>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a:spLocks noGrp="1"/>
          </p:cNvSpPr>
          <p:nvPr>
            <p:ph type="title"/>
          </p:nvPr>
        </p:nvSpPr>
        <p:spPr>
          <a:xfrm>
            <a:off x="729450" y="864300"/>
            <a:ext cx="7924200" cy="396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4444" dirty="0"/>
              <a:t>Tools Used</a:t>
            </a:r>
            <a:r>
              <a:rPr lang="en" sz="4444" b="1" dirty="0"/>
              <a:t>: </a:t>
            </a:r>
            <a:endParaRPr sz="4444" b="1" dirty="0"/>
          </a:p>
          <a:p>
            <a:pPr marL="457200" lvl="0" indent="-417194" algn="just" rtl="0">
              <a:spcBef>
                <a:spcPts val="0"/>
              </a:spcBef>
              <a:spcAft>
                <a:spcPts val="0"/>
              </a:spcAft>
              <a:buSzPct val="100000"/>
              <a:buChar char="●"/>
            </a:pPr>
            <a:r>
              <a:rPr lang="en" sz="2400" dirty="0"/>
              <a:t>Microsoft Excel: was used for data cleaning, manipulation and dashboards creation.</a:t>
            </a:r>
            <a:endParaRPr sz="2400" dirty="0"/>
          </a:p>
          <a:p>
            <a:pPr marL="457200" lvl="0" indent="-417194" algn="just" rtl="0">
              <a:spcBef>
                <a:spcPts val="0"/>
              </a:spcBef>
              <a:spcAft>
                <a:spcPts val="0"/>
              </a:spcAft>
              <a:buSzPct val="100000"/>
              <a:buChar char="●"/>
            </a:pPr>
            <a:r>
              <a:rPr lang="en" sz="2400" dirty="0"/>
              <a:t>Google Drive: for seamless collaboration, to save and share files containing Personally Identifiable Information of customers.</a:t>
            </a:r>
            <a:endParaRPr sz="2400" dirty="0"/>
          </a:p>
          <a:p>
            <a:pPr marL="457200" lvl="0" indent="-417194" algn="just" rtl="0">
              <a:spcBef>
                <a:spcPts val="0"/>
              </a:spcBef>
              <a:spcAft>
                <a:spcPts val="0"/>
              </a:spcAft>
              <a:buSzPct val="100000"/>
              <a:buChar char="●"/>
            </a:pPr>
            <a:r>
              <a:rPr lang="en" sz="2400" dirty="0"/>
              <a:t>Whatsapp Group: for instant messaging.</a:t>
            </a:r>
            <a:endParaRPr sz="2400" dirty="0"/>
          </a:p>
          <a:p>
            <a:pPr marL="457200" lvl="0" indent="-417194" algn="just" rtl="0">
              <a:spcBef>
                <a:spcPts val="0"/>
              </a:spcBef>
              <a:spcAft>
                <a:spcPts val="0"/>
              </a:spcAft>
              <a:buSzPct val="100000"/>
              <a:buChar char="●"/>
            </a:pPr>
            <a:r>
              <a:rPr lang="en" sz="2400" dirty="0"/>
              <a:t>Google Meet: for meetings.</a:t>
            </a:r>
            <a:endParaRPr sz="2400" dirty="0"/>
          </a:p>
          <a:p>
            <a:pPr marL="0" lvl="0" indent="0" algn="l" rtl="0">
              <a:spcBef>
                <a:spcPts val="0"/>
              </a:spcBef>
              <a:spcAft>
                <a:spcPts val="0"/>
              </a:spcAft>
              <a:buNone/>
            </a:pPr>
            <a:endParaRPr sz="4200" dirty="0"/>
          </a:p>
        </p:txBody>
      </p:sp>
      <p:pic>
        <p:nvPicPr>
          <p:cNvPr id="138" name="Google Shape;138;p19"/>
          <p:cNvPicPr preferRelativeResize="0"/>
          <p:nvPr/>
        </p:nvPicPr>
        <p:blipFill>
          <a:blip r:embed="rId3">
            <a:alphaModFix/>
          </a:blip>
          <a:stretch>
            <a:fillRect/>
          </a:stretch>
        </p:blipFill>
        <p:spPr>
          <a:xfrm>
            <a:off x="8503950" y="-35200"/>
            <a:ext cx="569400" cy="569400"/>
          </a:xfrm>
          <a:prstGeom prst="rect">
            <a:avLst/>
          </a:prstGeom>
          <a:noFill/>
          <a:ln>
            <a:noFill/>
          </a:ln>
        </p:spPr>
      </p:pic>
      <p:sp>
        <p:nvSpPr>
          <p:cNvPr id="139" name="Google Shape;139;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t>7</a:t>
            </a:fld>
            <a:endParaRPr u="sng"/>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736028" y="1003609"/>
            <a:ext cx="7738947" cy="893823"/>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4000" dirty="0">
                <a:solidFill>
                  <a:schemeClr val="accent3"/>
                </a:solidFill>
                <a:latin typeface="Raleway" pitchFamily="2" charset="0"/>
                <a:ea typeface="Lato"/>
                <a:cs typeface="Lato"/>
                <a:sym typeface="Lato"/>
              </a:rPr>
              <a:t>1. Understanding the Problem</a:t>
            </a:r>
            <a:endParaRPr sz="4000" dirty="0">
              <a:solidFill>
                <a:schemeClr val="accent3"/>
              </a:solidFill>
              <a:latin typeface="Raleway" pitchFamily="2" charset="0"/>
            </a:endParaRPr>
          </a:p>
        </p:txBody>
      </p:sp>
      <p:sp>
        <p:nvSpPr>
          <p:cNvPr id="145" name="Google Shape;145;p20"/>
          <p:cNvSpPr txBox="1">
            <a:spLocks noGrp="1"/>
          </p:cNvSpPr>
          <p:nvPr>
            <p:ph type="body" idx="1"/>
          </p:nvPr>
        </p:nvSpPr>
        <p:spPr>
          <a:xfrm>
            <a:off x="877660" y="1880015"/>
            <a:ext cx="7388679" cy="2732108"/>
          </a:xfrm>
          <a:prstGeom prst="rect">
            <a:avLst/>
          </a:prstGeom>
        </p:spPr>
        <p:txBody>
          <a:bodyPr spcFirstLastPara="1" wrap="square" lIns="91425" tIns="91425" rIns="91425" bIns="91425" anchor="t" anchorCtr="0">
            <a:noAutofit/>
          </a:bodyPr>
          <a:lstStyle/>
          <a:p>
            <a:pPr marL="0" lvl="0" indent="0" algn="just" rtl="0">
              <a:lnSpc>
                <a:spcPct val="105000"/>
              </a:lnSpc>
              <a:spcBef>
                <a:spcPts val="1200"/>
              </a:spcBef>
              <a:spcAft>
                <a:spcPts val="0"/>
              </a:spcAft>
              <a:buSzPts val="605"/>
              <a:buNone/>
            </a:pPr>
            <a:r>
              <a:rPr lang="en" sz="2140" dirty="0">
                <a:solidFill>
                  <a:schemeClr val="accent3"/>
                </a:solidFill>
              </a:rPr>
              <a:t>To Understand the problem, we examined the project brief to get a good grasps of the business requirements, and the following questions were investigated;</a:t>
            </a:r>
          </a:p>
          <a:p>
            <a:pPr marL="0" lvl="0" indent="0" algn="just" rtl="0">
              <a:lnSpc>
                <a:spcPct val="105000"/>
              </a:lnSpc>
              <a:spcBef>
                <a:spcPts val="1200"/>
              </a:spcBef>
              <a:spcAft>
                <a:spcPts val="0"/>
              </a:spcAft>
              <a:buSzPts val="605"/>
              <a:buNone/>
            </a:pPr>
            <a:r>
              <a:rPr lang="en" sz="2140" dirty="0">
                <a:solidFill>
                  <a:schemeClr val="accent3"/>
                </a:solidFill>
              </a:rPr>
              <a:t>- What specific challenges or goals should be addressed?</a:t>
            </a:r>
            <a:endParaRPr sz="2140" dirty="0"/>
          </a:p>
        </p:txBody>
      </p:sp>
      <p:pic>
        <p:nvPicPr>
          <p:cNvPr id="146" name="Google Shape;146;p20"/>
          <p:cNvPicPr preferRelativeResize="0"/>
          <p:nvPr/>
        </p:nvPicPr>
        <p:blipFill>
          <a:blip r:embed="rId3">
            <a:alphaModFix/>
          </a:blip>
          <a:stretch>
            <a:fillRect/>
          </a:stretch>
        </p:blipFill>
        <p:spPr>
          <a:xfrm>
            <a:off x="8474975" y="0"/>
            <a:ext cx="669025" cy="564650"/>
          </a:xfrm>
          <a:prstGeom prst="rect">
            <a:avLst/>
          </a:prstGeom>
          <a:noFill/>
          <a:ln>
            <a:noFill/>
          </a:ln>
        </p:spPr>
      </p:pic>
      <p:sp>
        <p:nvSpPr>
          <p:cNvPr id="147" name="Google Shape;147;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8</a:t>
            </a:fld>
            <a:endParaRPr u="sng">
              <a:solidFill>
                <a:schemeClr val="accent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20"/>
          <p:cNvSpPr txBox="1">
            <a:spLocks noGrp="1"/>
          </p:cNvSpPr>
          <p:nvPr>
            <p:ph type="body" idx="1"/>
          </p:nvPr>
        </p:nvSpPr>
        <p:spPr>
          <a:xfrm>
            <a:off x="702527" y="955123"/>
            <a:ext cx="7516056" cy="4015065"/>
          </a:xfrm>
          <a:prstGeom prst="rect">
            <a:avLst/>
          </a:prstGeom>
        </p:spPr>
        <p:txBody>
          <a:bodyPr spcFirstLastPara="1" wrap="square" lIns="91425" tIns="91425" rIns="91425" bIns="91425" anchor="t" anchorCtr="0">
            <a:noAutofit/>
          </a:bodyPr>
          <a:lstStyle/>
          <a:p>
            <a:pPr marL="0" indent="0">
              <a:lnSpc>
                <a:spcPct val="105000"/>
              </a:lnSpc>
              <a:spcBef>
                <a:spcPts val="1200"/>
              </a:spcBef>
              <a:buSzPts val="605"/>
              <a:buNone/>
            </a:pPr>
            <a:r>
              <a:rPr lang="en" sz="4000" b="1" dirty="0">
                <a:solidFill>
                  <a:schemeClr val="accent3"/>
                </a:solidFill>
                <a:latin typeface="Raleway" pitchFamily="2" charset="0"/>
                <a:sym typeface="Lato"/>
              </a:rPr>
              <a:t>Understanding the Problem (cont</a:t>
            </a:r>
            <a:r>
              <a:rPr lang="en" sz="4000" b="0" dirty="0">
                <a:solidFill>
                  <a:schemeClr val="accent3"/>
                </a:solidFill>
                <a:latin typeface="Raleway" pitchFamily="2" charset="0"/>
                <a:sym typeface="Lato"/>
              </a:rPr>
              <a:t>.)</a:t>
            </a:r>
            <a:endParaRPr lang="en" sz="4000" dirty="0">
              <a:solidFill>
                <a:schemeClr val="accent3"/>
              </a:solidFill>
              <a:latin typeface="Raleway" pitchFamily="2" charset="0"/>
            </a:endParaRPr>
          </a:p>
          <a:p>
            <a:pPr marL="0" indent="0" algn="just">
              <a:lnSpc>
                <a:spcPct val="105000"/>
              </a:lnSpc>
              <a:spcBef>
                <a:spcPts val="1200"/>
              </a:spcBef>
              <a:buSzPts val="605"/>
              <a:buNone/>
            </a:pPr>
            <a:r>
              <a:rPr lang="en" sz="3000" dirty="0">
                <a:solidFill>
                  <a:schemeClr val="accent3"/>
                </a:solidFill>
                <a:latin typeface="Raleway" pitchFamily="2" charset="0"/>
              </a:rPr>
              <a:t>- </a:t>
            </a:r>
            <a:r>
              <a:rPr lang="en" sz="2140" dirty="0">
                <a:solidFill>
                  <a:schemeClr val="accent3"/>
                </a:solidFill>
                <a:latin typeface="Raleway" pitchFamily="2" charset="0"/>
              </a:rPr>
              <a:t>What kind of data is currently collected and </a:t>
            </a:r>
            <a:r>
              <a:rPr lang="en-US" sz="2140" dirty="0">
                <a:solidFill>
                  <a:schemeClr val="accent3"/>
                </a:solidFill>
                <a:latin typeface="Raleway" pitchFamily="2" charset="0"/>
              </a:rPr>
              <a:t>how is it being utilized in the business strategy?</a:t>
            </a:r>
          </a:p>
          <a:p>
            <a:pPr marL="0" indent="0" algn="just">
              <a:lnSpc>
                <a:spcPct val="105000"/>
              </a:lnSpc>
              <a:spcBef>
                <a:spcPts val="1200"/>
              </a:spcBef>
              <a:buSzPts val="605"/>
              <a:buNone/>
            </a:pPr>
            <a:r>
              <a:rPr lang="en-US" sz="2140" dirty="0">
                <a:solidFill>
                  <a:schemeClr val="accent3"/>
                </a:solidFill>
                <a:latin typeface="Raleway" pitchFamily="2" charset="0"/>
              </a:rPr>
              <a:t>-What are the KPIs and how are their success measured?</a:t>
            </a:r>
          </a:p>
          <a:p>
            <a:pPr marL="0" lvl="0" indent="0" algn="l" rtl="0">
              <a:lnSpc>
                <a:spcPct val="105000"/>
              </a:lnSpc>
              <a:spcBef>
                <a:spcPts val="1200"/>
              </a:spcBef>
              <a:spcAft>
                <a:spcPts val="1200"/>
              </a:spcAft>
              <a:buSzPts val="605"/>
              <a:buNone/>
            </a:pPr>
            <a:endParaRPr sz="814" dirty="0"/>
          </a:p>
        </p:txBody>
      </p:sp>
      <p:pic>
        <p:nvPicPr>
          <p:cNvPr id="146" name="Google Shape;146;p20"/>
          <p:cNvPicPr preferRelativeResize="0"/>
          <p:nvPr/>
        </p:nvPicPr>
        <p:blipFill>
          <a:blip r:embed="rId3">
            <a:alphaModFix/>
          </a:blip>
          <a:stretch>
            <a:fillRect/>
          </a:stretch>
        </p:blipFill>
        <p:spPr>
          <a:xfrm>
            <a:off x="8474975" y="0"/>
            <a:ext cx="669025" cy="564650"/>
          </a:xfrm>
          <a:prstGeom prst="rect">
            <a:avLst/>
          </a:prstGeom>
          <a:noFill/>
          <a:ln>
            <a:noFill/>
          </a:ln>
        </p:spPr>
      </p:pic>
      <p:sp>
        <p:nvSpPr>
          <p:cNvPr id="147" name="Google Shape;147;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u="sng">
                <a:solidFill>
                  <a:schemeClr val="accent3"/>
                </a:solidFill>
              </a:rPr>
              <a:t>9</a:t>
            </a:fld>
            <a:endParaRPr u="sng">
              <a:solidFill>
                <a:schemeClr val="accent3"/>
              </a:solidFill>
            </a:endParaRPr>
          </a:p>
        </p:txBody>
      </p:sp>
    </p:spTree>
    <p:extLst>
      <p:ext uri="{BB962C8B-B14F-4D97-AF65-F5344CB8AC3E}">
        <p14:creationId xmlns:p14="http://schemas.microsoft.com/office/powerpoint/2010/main" val="2380869739"/>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1299</TotalTime>
  <Words>867</Words>
  <Application>Microsoft Office PowerPoint</Application>
  <PresentationFormat>On-screen Show (16:9)</PresentationFormat>
  <Paragraphs>152</Paragraphs>
  <Slides>37</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Raleway</vt:lpstr>
      <vt:lpstr>Arial</vt:lpstr>
      <vt:lpstr>Lato</vt:lpstr>
      <vt:lpstr>Roboto</vt:lpstr>
      <vt:lpstr>Streamline</vt:lpstr>
      <vt:lpstr>  STERLING E-COMMERCE DASHBOARD REPORT </vt:lpstr>
      <vt:lpstr>- Introduction  - Meet Team AMIOD - Project Problem Statement - Project Objectives - Dataset Collection and Preparation - Tools Used - Understanding the problem - Dashboard Design and Development - Dashboard display, Data Analysis and Insights - Some Vital Stats - Business Impact and Recommendations - Future Enhancements - Conclusion and Q&amp;A</vt:lpstr>
      <vt:lpstr>AWARD WINNING TEAM - AMIOD          Ariyo OLUWADAMILARE     Maria AKPODUADO                    Onyinyechukwu NWAKANMA                 Ini AKPABIO                  David NDUKA </vt:lpstr>
      <vt:lpstr> Project Problem Statement: Sterling E-commerce needs to optimize their porfilio and operations to improve business efficiency and meet evolving customer needs. However, they lack comorehensive insights into customer behaviours and sales patters that would inform effective strategies. By leveraging analytics on their customers behaviours, products, and order data, Sterling can uncover actionable insighte to streamline processes, adjust product assortments and provide better customer experience. </vt:lpstr>
      <vt:lpstr>Project objectives: To identify Sterling E-commerce customers' needs, preferences, and behaviours.  To analyze patterns and trends of the dataset for customer satisfaction  </vt:lpstr>
      <vt:lpstr>Dataset  Collection and Preparation:   The dataset was provided by Sterling E-Commerce to AMIOD. </vt:lpstr>
      <vt:lpstr>Tools Used:  Microsoft Excel: was used for data cleaning, manipulation and dashboards creation. Google Drive: for seamless collaboration, to save and share files containing Personally Identifiable Information of customers. Whatsapp Group: for instant messaging. Google Meet: for meetings. </vt:lpstr>
      <vt:lpstr>1. Understanding the Problem</vt:lpstr>
      <vt:lpstr>PowerPoint Presentation</vt:lpstr>
      <vt:lpstr>      2. Data Cleaning and Preprocessing:</vt:lpstr>
      <vt:lpstr>3. Data Gathering:</vt:lpstr>
      <vt:lpstr>4. Data Exploration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Vital Stats</vt:lpstr>
      <vt:lpstr>Business Impact And Recommendations</vt:lpstr>
      <vt:lpstr>PowerPoint Presentation</vt:lpstr>
      <vt:lpstr>PowerPoint Presentation</vt:lpstr>
      <vt:lpstr>PowerPoint Presentation</vt:lpstr>
      <vt:lpstr>PowerPoint Presentation</vt:lpstr>
      <vt:lpstr>PowerPoint Presentation</vt:lpstr>
      <vt:lpstr>PowerPoint Presentation</vt:lpstr>
      <vt:lpstr> 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STERLING E-COMMERCE DASHBOARD REPORT</dc:title>
  <dc:creator>usuario</dc:creator>
  <cp:lastModifiedBy>maria akpoduado</cp:lastModifiedBy>
  <cp:revision>30</cp:revision>
  <dcterms:modified xsi:type="dcterms:W3CDTF">2023-11-05T23:02:15Z</dcterms:modified>
</cp:coreProperties>
</file>